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4" r:id="rId3"/>
    <p:sldId id="260" r:id="rId4"/>
    <p:sldId id="293" r:id="rId5"/>
    <p:sldId id="289" r:id="rId6"/>
    <p:sldId id="295" r:id="rId7"/>
    <p:sldId id="288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3A3D83"/>
    <a:srgbClr val="EAB200"/>
    <a:srgbClr val="22767C"/>
    <a:srgbClr val="298F97"/>
    <a:srgbClr val="21716B"/>
    <a:srgbClr val="1F4E79"/>
    <a:srgbClr val="E4EBEC"/>
    <a:srgbClr val="CBE6EA"/>
    <a:srgbClr val="2BB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HU%20darbas\ANKETAVIMAS\Anketavimas%202021_2022%20ruduo\be%20komentaru_atsakyma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Число ответов студентов по программам  </a:t>
            </a:r>
          </a:p>
        </c:rich>
      </c:tx>
      <c:layout>
        <c:manualLayout>
          <c:xMode val="edge"/>
          <c:yMode val="edge"/>
          <c:x val="0.1357328409062765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Общий балл оценки по всем программам обучения</a:t>
            </a:r>
            <a:endParaRPr lang="en-US"/>
          </a:p>
        </c:rich>
      </c:tx>
      <c:layout>
        <c:manualLayout>
          <c:xMode val="edge"/>
          <c:yMode val="edge"/>
          <c:x val="0.1706111111111111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86188699925624E-2"/>
          <c:y val="4.8622732292365564E-2"/>
          <c:w val="0.9157982417959889"/>
          <c:h val="0.68251462202044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'balai-bendras'!$C$2</c:f>
              <c:strCache>
                <c:ptCount val="1"/>
                <c:pt idx="0">
                  <c:v>HR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'balai-bendras'!$B$3:$B$10</c:f>
              <c:strCache>
                <c:ptCount val="8"/>
                <c:pt idx="0">
                  <c:v>Визуальный дизайн</c:v>
                </c:pt>
                <c:pt idx="1">
                  <c:v>Европейское наследие</c:v>
                </c:pt>
                <c:pt idx="2">
                  <c:v>Медиа и коммуникация</c:v>
                </c:pt>
                <c:pt idx="3">
                  <c:v>Мировая политика и экономика</c:v>
                </c:pt>
                <c:pt idx="4">
                  <c:v>Международное право и право Европейского союза</c:v>
                </c:pt>
                <c:pt idx="5">
                  <c:v>Публичная политика</c:v>
                </c:pt>
                <c:pt idx="6">
                  <c:v>Визуальная пластика</c:v>
                </c:pt>
                <c:pt idx="7">
                  <c:v>Развитие культурного наследия</c:v>
                </c:pt>
              </c:strCache>
            </c:strRef>
          </c:cat>
          <c:val>
            <c:numRef>
              <c:f>'balai-bendras'!$C$3:$C$10</c:f>
              <c:numCache>
                <c:formatCode>General</c:formatCode>
                <c:ptCount val="8"/>
                <c:pt idx="0">
                  <c:v>8.9</c:v>
                </c:pt>
                <c:pt idx="1">
                  <c:v>9.1999999999999993</c:v>
                </c:pt>
                <c:pt idx="2">
                  <c:v>9.24</c:v>
                </c:pt>
                <c:pt idx="3">
                  <c:v>8.91</c:v>
                </c:pt>
                <c:pt idx="4">
                  <c:v>9.14</c:v>
                </c:pt>
                <c:pt idx="5">
                  <c:v>9.02</c:v>
                </c:pt>
                <c:pt idx="6">
                  <c:v>9.36</c:v>
                </c:pt>
                <c:pt idx="7">
                  <c:v>8.32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A-4194-972C-DF486FB1F23F}"/>
            </c:ext>
          </c:extLst>
        </c:ser>
        <c:ser>
          <c:idx val="1"/>
          <c:order val="1"/>
          <c:tx>
            <c:strRef>
              <c:f>'balai-bendras'!$D$2</c:f>
              <c:strCache>
                <c:ptCount val="1"/>
                <c:pt idx="0">
                  <c:v>LR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'balai-bendras'!$B$3:$B$10</c:f>
              <c:strCache>
                <c:ptCount val="8"/>
                <c:pt idx="0">
                  <c:v>Визуальный дизайн</c:v>
                </c:pt>
                <c:pt idx="1">
                  <c:v>Европейское наследие</c:v>
                </c:pt>
                <c:pt idx="2">
                  <c:v>Медиа и коммуникация</c:v>
                </c:pt>
                <c:pt idx="3">
                  <c:v>Мировая политика и экономика</c:v>
                </c:pt>
                <c:pt idx="4">
                  <c:v>Международное право и право Европейского союза</c:v>
                </c:pt>
                <c:pt idx="5">
                  <c:v>Публичная политика</c:v>
                </c:pt>
                <c:pt idx="6">
                  <c:v>Визуальная пластика</c:v>
                </c:pt>
                <c:pt idx="7">
                  <c:v>Развитие культурного наследия</c:v>
                </c:pt>
              </c:strCache>
            </c:strRef>
          </c:cat>
          <c:val>
            <c:numRef>
              <c:f>'balai-bendras'!$D$3:$D$10</c:f>
              <c:numCache>
                <c:formatCode>General</c:formatCode>
                <c:ptCount val="8"/>
                <c:pt idx="0">
                  <c:v>8.6</c:v>
                </c:pt>
                <c:pt idx="1">
                  <c:v>9.51</c:v>
                </c:pt>
                <c:pt idx="2">
                  <c:v>9.31</c:v>
                </c:pt>
                <c:pt idx="3">
                  <c:v>9.16</c:v>
                </c:pt>
                <c:pt idx="4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1A-4194-972C-DF486FB1F2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8261120"/>
        <c:axId val="208262656"/>
      </c:barChart>
      <c:catAx>
        <c:axId val="208261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8262656"/>
        <c:crosses val="autoZero"/>
        <c:auto val="1"/>
        <c:lblAlgn val="ctr"/>
        <c:lblOffset val="100"/>
        <c:noMultiLvlLbl val="0"/>
      </c:catAx>
      <c:valAx>
        <c:axId val="208262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26112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95E93-8D22-451C-9326-EE546CE8B496}" type="doc">
      <dgm:prSet loTypeId="urn:microsoft.com/office/officeart/2005/8/layout/vProcess5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1762A45-9166-4E55-8599-24E4953CE76D}">
      <dgm:prSet phldrT="[Text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Студенты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t-LT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BCFA4F-597A-4812-ABC0-8F9CB64EAFC9}" type="parTrans" cxnId="{8EFF3076-E62C-4BA7-87ED-AE5648DB8FF3}">
      <dgm:prSet/>
      <dgm:spPr/>
      <dgm:t>
        <a:bodyPr/>
        <a:lstStyle/>
        <a:p>
          <a:endParaRPr lang="en-US"/>
        </a:p>
      </dgm:t>
    </dgm:pt>
    <dgm:pt modelId="{C5142A49-CF72-4799-8B7B-DF2CB8DDB4EC}" type="sibTrans" cxnId="{8EFF3076-E62C-4BA7-87ED-AE5648DB8FF3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BC806E38-2A3C-4F9C-8B26-607F238B8EBD}">
      <dgm:prSet phldrT="[Text]"/>
      <dgm:spPr>
        <a:gradFill rotWithShape="0">
          <a:gsLst>
            <a:gs pos="0">
              <a:schemeClr val="accent6">
                <a:hueOff val="0"/>
                <a:satOff val="0"/>
                <a:lum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Общее число распределенных анкет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-3252</a:t>
          </a:r>
        </a:p>
        <a:p>
          <a:pPr algn="ctr"/>
          <a:r>
            <a:rPr lang="lt-LT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(2842 –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осеннем семестре</a:t>
          </a:r>
          <a:r>
            <a:rPr lang="lt-LT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59819-5454-4DC0-97ED-752B5AEA9226}" type="parTrans" cxnId="{348BC40B-4218-4B56-BD0B-AFF50C6A3B9E}">
      <dgm:prSet/>
      <dgm:spPr/>
      <dgm:t>
        <a:bodyPr/>
        <a:lstStyle/>
        <a:p>
          <a:endParaRPr lang="en-US"/>
        </a:p>
      </dgm:t>
    </dgm:pt>
    <dgm:pt modelId="{F99A33BE-79CC-4064-80EC-092A4E49B0DB}" type="sibTrans" cxnId="{348BC40B-4218-4B56-BD0B-AFF50C6A3B9E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092ED76-7CE7-4438-BC5F-E4419391AFF6}">
      <dgm:prSet phldrT="[Text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Вернувшиеся анкеты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852</a:t>
          </a:r>
        </a:p>
        <a:p>
          <a:r>
            <a:rPr lang="lt-LT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407</a:t>
          </a:r>
          <a:r>
            <a:rPr lang="lt-LT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осенний семестр 2020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уч.г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8E537A-72AE-4DC1-AB03-C857C3793895}" type="sibTrans" cxnId="{E10FC9D5-793A-42E4-8B38-324B4355FAC6}">
      <dgm:prSet/>
      <dgm:spPr/>
      <dgm:t>
        <a:bodyPr/>
        <a:lstStyle/>
        <a:p>
          <a:endParaRPr lang="en-US"/>
        </a:p>
      </dgm:t>
    </dgm:pt>
    <dgm:pt modelId="{1EF3FEE0-A2BD-4C28-9F8D-27A12631B9F8}" type="parTrans" cxnId="{E10FC9D5-793A-42E4-8B38-324B4355FAC6}">
      <dgm:prSet/>
      <dgm:spPr/>
      <dgm:t>
        <a:bodyPr/>
        <a:lstStyle/>
        <a:p>
          <a:endParaRPr lang="en-US"/>
        </a:p>
      </dgm:t>
    </dgm:pt>
    <dgm:pt modelId="{5F109151-93E2-4379-B70E-AC193C9D4E82}" type="pres">
      <dgm:prSet presAssocID="{1D595E93-8D22-451C-9326-EE546CE8B4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4A67BA-426C-4743-A1CE-651E787D5F9A}" type="pres">
      <dgm:prSet presAssocID="{1D595E93-8D22-451C-9326-EE546CE8B496}" presName="dummyMaxCanvas" presStyleCnt="0">
        <dgm:presLayoutVars/>
      </dgm:prSet>
      <dgm:spPr/>
    </dgm:pt>
    <dgm:pt modelId="{2A7E545B-3896-41C8-B4FF-D53D4162248C}" type="pres">
      <dgm:prSet presAssocID="{1D595E93-8D22-451C-9326-EE546CE8B496}" presName="ThreeNodes_1" presStyleLbl="node1" presStyleIdx="0" presStyleCnt="3" custLinFactX="-30301" custLinFactNeighborX="-100000" custLinFactNeighborY="-94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D0CA2-970B-4F6E-ADAA-149BCEF3F4F0}" type="pres">
      <dgm:prSet presAssocID="{1D595E93-8D22-451C-9326-EE546CE8B496}" presName="ThreeNodes_2" presStyleLbl="node1" presStyleIdx="1" presStyleCnt="3" custScaleX="117647" custLinFactNeighborX="0" custLinFactNeighborY="7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7D5AA-5BF0-4B63-A9C8-C53D26C0FB5D}" type="pres">
      <dgm:prSet presAssocID="{1D595E93-8D22-451C-9326-EE546CE8B496}" presName="ThreeNodes_3" presStyleLbl="node1" presStyleIdx="2" presStyleCnt="3" custAng="0" custScaleX="101890" custScaleY="89939" custLinFactNeighborX="920" custLinFactNeighborY="25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DD00B-EA4E-436D-82B8-C709F3A78168}" type="pres">
      <dgm:prSet presAssocID="{1D595E93-8D22-451C-9326-EE546CE8B496}" presName="ThreeConn_1-2" presStyleLbl="fgAccFollowNode1" presStyleIdx="0" presStyleCnt="2" custScaleX="72042" custScaleY="133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D9115-4035-423D-868F-BFB6992F40E2}" type="pres">
      <dgm:prSet presAssocID="{1D595E93-8D22-451C-9326-EE546CE8B496}" presName="ThreeConn_2-3" presStyleLbl="fgAccFollowNode1" presStyleIdx="1" presStyleCnt="2" custScaleX="65990" custScaleY="119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75AF4-7A2C-4DB0-B688-CD6D294D86CC}" type="pres">
      <dgm:prSet presAssocID="{1D595E93-8D22-451C-9326-EE546CE8B49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9FBCE-589A-4ADF-ACA9-2FF1B8D90EB9}" type="pres">
      <dgm:prSet presAssocID="{1D595E93-8D22-451C-9326-EE546CE8B49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061F0-BED0-40EA-BE31-8C5C8AB2FA25}" type="pres">
      <dgm:prSet presAssocID="{1D595E93-8D22-451C-9326-EE546CE8B49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0FC9D5-793A-42E4-8B38-324B4355FAC6}" srcId="{1D595E93-8D22-451C-9326-EE546CE8B496}" destId="{E092ED76-7CE7-4438-BC5F-E4419391AFF6}" srcOrd="2" destOrd="0" parTransId="{1EF3FEE0-A2BD-4C28-9F8D-27A12631B9F8}" sibTransId="{468E537A-72AE-4DC1-AB03-C857C3793895}"/>
    <dgm:cxn modelId="{03572DCC-FB46-4E0A-A48B-AEBEA0417006}" type="presOf" srcId="{31762A45-9166-4E55-8599-24E4953CE76D}" destId="{2A7E545B-3896-41C8-B4FF-D53D4162248C}" srcOrd="0" destOrd="0" presId="urn:microsoft.com/office/officeart/2005/8/layout/vProcess5"/>
    <dgm:cxn modelId="{DEECCB06-14B5-488C-B45A-35ADF5C45544}" type="presOf" srcId="{E092ED76-7CE7-4438-BC5F-E4419391AFF6}" destId="{D877D5AA-5BF0-4B63-A9C8-C53D26C0FB5D}" srcOrd="0" destOrd="0" presId="urn:microsoft.com/office/officeart/2005/8/layout/vProcess5"/>
    <dgm:cxn modelId="{7DEF51DD-256D-4327-8636-C0AFA2706462}" type="presOf" srcId="{F99A33BE-79CC-4064-80EC-092A4E49B0DB}" destId="{A4BD9115-4035-423D-868F-BFB6992F40E2}" srcOrd="0" destOrd="0" presId="urn:microsoft.com/office/officeart/2005/8/layout/vProcess5"/>
    <dgm:cxn modelId="{348BC40B-4218-4B56-BD0B-AFF50C6A3B9E}" srcId="{1D595E93-8D22-451C-9326-EE546CE8B496}" destId="{BC806E38-2A3C-4F9C-8B26-607F238B8EBD}" srcOrd="1" destOrd="0" parTransId="{83659819-5454-4DC0-97ED-752B5AEA9226}" sibTransId="{F99A33BE-79CC-4064-80EC-092A4E49B0DB}"/>
    <dgm:cxn modelId="{6DBFD453-A7C8-4FA5-97D7-E99CE8818CAB}" type="presOf" srcId="{1D595E93-8D22-451C-9326-EE546CE8B496}" destId="{5F109151-93E2-4379-B70E-AC193C9D4E82}" srcOrd="0" destOrd="0" presId="urn:microsoft.com/office/officeart/2005/8/layout/vProcess5"/>
    <dgm:cxn modelId="{92955B32-A39B-4F75-A06C-05045FF818CE}" type="presOf" srcId="{31762A45-9166-4E55-8599-24E4953CE76D}" destId="{2CC75AF4-7A2C-4DB0-B688-CD6D294D86CC}" srcOrd="1" destOrd="0" presId="urn:microsoft.com/office/officeart/2005/8/layout/vProcess5"/>
    <dgm:cxn modelId="{428D44D8-10D2-4BBD-ABD5-04E4FDCCDE23}" type="presOf" srcId="{BC806E38-2A3C-4F9C-8B26-607F238B8EBD}" destId="{7F69FBCE-589A-4ADF-ACA9-2FF1B8D90EB9}" srcOrd="1" destOrd="0" presId="urn:microsoft.com/office/officeart/2005/8/layout/vProcess5"/>
    <dgm:cxn modelId="{AA404924-CC3C-414F-8A18-3D04D8C5314B}" type="presOf" srcId="{E092ED76-7CE7-4438-BC5F-E4419391AFF6}" destId="{2E3061F0-BED0-40EA-BE31-8C5C8AB2FA25}" srcOrd="1" destOrd="0" presId="urn:microsoft.com/office/officeart/2005/8/layout/vProcess5"/>
    <dgm:cxn modelId="{8EFF3076-E62C-4BA7-87ED-AE5648DB8FF3}" srcId="{1D595E93-8D22-451C-9326-EE546CE8B496}" destId="{31762A45-9166-4E55-8599-24E4953CE76D}" srcOrd="0" destOrd="0" parTransId="{C4BCFA4F-597A-4812-ABC0-8F9CB64EAFC9}" sibTransId="{C5142A49-CF72-4799-8B7B-DF2CB8DDB4EC}"/>
    <dgm:cxn modelId="{B4125CA8-EA83-4259-A8DD-9B1621F94230}" type="presOf" srcId="{BC806E38-2A3C-4F9C-8B26-607F238B8EBD}" destId="{D1ED0CA2-970B-4F6E-ADAA-149BCEF3F4F0}" srcOrd="0" destOrd="0" presId="urn:microsoft.com/office/officeart/2005/8/layout/vProcess5"/>
    <dgm:cxn modelId="{B7C091A3-6551-419B-8160-D700BEF732CE}" type="presOf" srcId="{C5142A49-CF72-4799-8B7B-DF2CB8DDB4EC}" destId="{F17DD00B-EA4E-436D-82B8-C709F3A78168}" srcOrd="0" destOrd="0" presId="urn:microsoft.com/office/officeart/2005/8/layout/vProcess5"/>
    <dgm:cxn modelId="{78D9B23E-415E-4D89-9CE4-AD1B35AD67FD}" type="presParOf" srcId="{5F109151-93E2-4379-B70E-AC193C9D4E82}" destId="{BD4A67BA-426C-4743-A1CE-651E787D5F9A}" srcOrd="0" destOrd="0" presId="urn:microsoft.com/office/officeart/2005/8/layout/vProcess5"/>
    <dgm:cxn modelId="{72E9E749-EF43-4B11-87AC-BBCB757A6362}" type="presParOf" srcId="{5F109151-93E2-4379-B70E-AC193C9D4E82}" destId="{2A7E545B-3896-41C8-B4FF-D53D4162248C}" srcOrd="1" destOrd="0" presId="urn:microsoft.com/office/officeart/2005/8/layout/vProcess5"/>
    <dgm:cxn modelId="{D4118C6F-2BFC-47EB-B13C-7017292B490F}" type="presParOf" srcId="{5F109151-93E2-4379-B70E-AC193C9D4E82}" destId="{D1ED0CA2-970B-4F6E-ADAA-149BCEF3F4F0}" srcOrd="2" destOrd="0" presId="urn:microsoft.com/office/officeart/2005/8/layout/vProcess5"/>
    <dgm:cxn modelId="{F47FC106-E020-4223-926A-A97CB07C463F}" type="presParOf" srcId="{5F109151-93E2-4379-B70E-AC193C9D4E82}" destId="{D877D5AA-5BF0-4B63-A9C8-C53D26C0FB5D}" srcOrd="3" destOrd="0" presId="urn:microsoft.com/office/officeart/2005/8/layout/vProcess5"/>
    <dgm:cxn modelId="{DA05184F-1EB1-48AB-AFA2-7706CC3BFFEC}" type="presParOf" srcId="{5F109151-93E2-4379-B70E-AC193C9D4E82}" destId="{F17DD00B-EA4E-436D-82B8-C709F3A78168}" srcOrd="4" destOrd="0" presId="urn:microsoft.com/office/officeart/2005/8/layout/vProcess5"/>
    <dgm:cxn modelId="{62EA4520-A257-444D-9C7E-F08C82A30910}" type="presParOf" srcId="{5F109151-93E2-4379-B70E-AC193C9D4E82}" destId="{A4BD9115-4035-423D-868F-BFB6992F40E2}" srcOrd="5" destOrd="0" presId="urn:microsoft.com/office/officeart/2005/8/layout/vProcess5"/>
    <dgm:cxn modelId="{B831B2A7-2A5A-4D32-AE35-D2D508F15CE3}" type="presParOf" srcId="{5F109151-93E2-4379-B70E-AC193C9D4E82}" destId="{2CC75AF4-7A2C-4DB0-B688-CD6D294D86CC}" srcOrd="6" destOrd="0" presId="urn:microsoft.com/office/officeart/2005/8/layout/vProcess5"/>
    <dgm:cxn modelId="{973D3DD1-941D-4A11-A4B7-BA1A12BE3D29}" type="presParOf" srcId="{5F109151-93E2-4379-B70E-AC193C9D4E82}" destId="{7F69FBCE-589A-4ADF-ACA9-2FF1B8D90EB9}" srcOrd="7" destOrd="0" presId="urn:microsoft.com/office/officeart/2005/8/layout/vProcess5"/>
    <dgm:cxn modelId="{EA7232BE-642B-4E40-AB90-DBC347B35CB4}" type="presParOf" srcId="{5F109151-93E2-4379-B70E-AC193C9D4E82}" destId="{2E3061F0-BED0-40EA-BE31-8C5C8AB2FA2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E545B-3896-41C8-B4FF-D53D4162248C}">
      <dsp:nvSpPr>
        <dsp:cNvPr id="0" name=""/>
        <dsp:cNvSpPr/>
      </dsp:nvSpPr>
      <dsp:spPr>
        <a:xfrm>
          <a:off x="-23169" y="0"/>
          <a:ext cx="4903538" cy="925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Студенты</a:t>
          </a: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t-LT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t-LT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6" y="27095"/>
        <a:ext cx="3905302" cy="870892"/>
      </dsp:txXfrm>
    </dsp:sp>
    <dsp:sp modelId="{D1ED0CA2-970B-4F6E-ADAA-149BCEF3F4F0}">
      <dsp:nvSpPr>
        <dsp:cNvPr id="0" name=""/>
        <dsp:cNvSpPr/>
      </dsp:nvSpPr>
      <dsp:spPr>
        <a:xfrm>
          <a:off x="-23167" y="1147320"/>
          <a:ext cx="5768866" cy="925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Общее число распределенных анкет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-3252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(2842 – 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осеннем семестре</a:t>
          </a:r>
          <a:r>
            <a:rPr lang="lt-LT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8" y="1174415"/>
        <a:ext cx="4498243" cy="870892"/>
      </dsp:txXfrm>
    </dsp:sp>
    <dsp:sp modelId="{D877D5AA-5BF0-4B63-A9C8-C53D26C0FB5D}">
      <dsp:nvSpPr>
        <dsp:cNvPr id="0" name=""/>
        <dsp:cNvSpPr/>
      </dsp:nvSpPr>
      <dsp:spPr>
        <a:xfrm>
          <a:off x="795822" y="2251597"/>
          <a:ext cx="4996215" cy="8320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Вернувшиеся анкеты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852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407</a:t>
          </a:r>
          <a:r>
            <a:rPr lang="lt-LT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осенний семестр 2020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уч.г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0191" y="2275966"/>
        <a:ext cx="3893966" cy="783271"/>
      </dsp:txXfrm>
    </dsp:sp>
    <dsp:sp modelId="{F17DD00B-EA4E-436D-82B8-C709F3A78168}">
      <dsp:nvSpPr>
        <dsp:cNvPr id="0" name=""/>
        <dsp:cNvSpPr/>
      </dsp:nvSpPr>
      <dsp:spPr>
        <a:xfrm>
          <a:off x="4363122" y="600480"/>
          <a:ext cx="433190" cy="8033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4460590" y="600480"/>
        <a:ext cx="238254" cy="696168"/>
      </dsp:txXfrm>
    </dsp:sp>
    <dsp:sp modelId="{A4BD9115-4035-423D-868F-BFB6992F40E2}">
      <dsp:nvSpPr>
        <dsp:cNvPr id="0" name=""/>
        <dsp:cNvSpPr/>
      </dsp:nvSpPr>
      <dsp:spPr>
        <a:xfrm>
          <a:off x="4813982" y="1716830"/>
          <a:ext cx="396800" cy="7168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4903262" y="1716830"/>
        <a:ext cx="218240" cy="618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0.94347</cdr:x>
      <cdr:y>0.9307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561905" cy="539047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38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31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23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3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10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4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1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2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86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0D620-0BC0-4571-842F-6830F2720629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AutoShape 4" descr="EHU Students' Union | Студэнцкае прадстаўніцтва ЕГУ, Vilnius (20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88580" y="781184"/>
            <a:ext cx="66740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анкетирования студентов ЕГУ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осенний семестр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2021/20</a:t>
            </a: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375" y="5255172"/>
            <a:ext cx="420413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академической поддержки</a:t>
            </a:r>
            <a:endParaRPr lang="lt-LT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lt-LT" altLang="en-US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en-US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</a:t>
            </a:r>
            <a:r>
              <a:rPr lang="ru-RU" altLang="en-US" sz="1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Утовкене</a:t>
            </a:r>
            <a:r>
              <a:rPr lang="ru-RU" altLang="en-US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Координатор по качеству</a:t>
            </a:r>
            <a:endParaRPr lang="en-US" altLang="en-US" sz="1400" b="1" i="1" u="sng" dirty="0">
              <a:solidFill>
                <a:srgbClr val="FFFFFF"/>
              </a:solidFill>
            </a:endParaRPr>
          </a:p>
          <a:p>
            <a:r>
              <a:rPr lang="ru-RU" alt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 2022 </a:t>
            </a:r>
            <a:r>
              <a:rPr lang="ru-RU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en-US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0301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139700" algn="tl" rotWithShape="0">
              <a:srgbClr val="00206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9218" y="324171"/>
            <a:ext cx="5987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по анкетированию</a:t>
            </a:r>
            <a:endParaRPr lang="en-US" alt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2771" y="3211360"/>
            <a:ext cx="74764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Что ожидало студентов за активность</a:t>
            </a:r>
            <a:r>
              <a:rPr lang="lt-LT" sz="28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/>
              <a:t>Активно </a:t>
            </a:r>
            <a:r>
              <a:rPr lang="ru-RU" dirty="0"/>
              <a:t>участвуйте в опросе и заполняйте анкеты, а мы за это вас вознаградим. Группа, которая ответит на наибольшее количество анкет получит призы:</a:t>
            </a:r>
          </a:p>
          <a:p>
            <a:endParaRPr lang="ru-RU" dirty="0"/>
          </a:p>
          <a:p>
            <a:r>
              <a:rPr lang="ru-RU" dirty="0"/>
              <a:t>1-е место – USB с логотипом ЕГУ;</a:t>
            </a:r>
          </a:p>
          <a:p>
            <a:r>
              <a:rPr lang="ru-RU" dirty="0"/>
              <a:t>2-е место – ежедневники с логотипом ЕГУ;</a:t>
            </a:r>
          </a:p>
          <a:p>
            <a:r>
              <a:rPr lang="ru-RU" dirty="0"/>
              <a:t>3-е место – ручки с логотипом ЕГУ.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23254" y="1348383"/>
            <a:ext cx="638338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 осеннем семестре 2021-2022 уч. году  приняты вспомогательные </a:t>
            </a:r>
            <a:r>
              <a:rPr lang="ru-RU" dirty="0"/>
              <a:t>-мотивационные средства для увеличения количества ответов по студенческому анкетированию.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0301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139700" algn="tl" rotWithShape="0">
              <a:srgbClr val="00206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9218" y="324171"/>
            <a:ext cx="5987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по анкетированию</a:t>
            </a:r>
            <a:endParaRPr lang="en-US" alt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Diagram 18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3113221556"/>
              </p:ext>
            </p:extLst>
          </p:nvPr>
        </p:nvGraphicFramePr>
        <p:xfrm>
          <a:off x="1895465" y="1164197"/>
          <a:ext cx="5768869" cy="3083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own Arrow 2"/>
          <p:cNvSpPr/>
          <p:nvPr/>
        </p:nvSpPr>
        <p:spPr>
          <a:xfrm>
            <a:off x="6533802" y="4026740"/>
            <a:ext cx="388883" cy="620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61772" y="4646850"/>
            <a:ext cx="2132944" cy="14858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осеннем семестре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26,20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осеннем семестре 14,32%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33313" y="4749720"/>
            <a:ext cx="2132944" cy="14858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осеннем семестре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11,88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916965" y="5170516"/>
            <a:ext cx="897774" cy="432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0301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139700" algn="tl" rotWithShape="0">
              <a:srgbClr val="00206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096000" y="1371600"/>
            <a:ext cx="0" cy="5044440"/>
          </a:xfrm>
          <a:prstGeom prst="line">
            <a:avLst/>
          </a:prstGeom>
          <a:ln w="12700">
            <a:solidFill>
              <a:srgbClr val="1F4E79">
                <a:alpha val="35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79218" y="324171"/>
            <a:ext cx="5987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по анкетированию</a:t>
            </a:r>
            <a:endParaRPr lang="en-US" alt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926710"/>
              </p:ext>
            </p:extLst>
          </p:nvPr>
        </p:nvGraphicFramePr>
        <p:xfrm>
          <a:off x="284928" y="1155469"/>
          <a:ext cx="5895154" cy="5791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974" y="919434"/>
            <a:ext cx="4936201" cy="549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4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0301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139700" algn="tl" rotWithShape="0">
              <a:schemeClr val="accent2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вопрос-Курс расширил мои знания, способствовал формированию практических навыков и /или исследовательских </a:t>
            </a:r>
            <a:r>
              <a:rPr lang="ru-RU" sz="2400" dirty="0" smtClean="0"/>
              <a:t>ко</a:t>
            </a:r>
            <a:r>
              <a:rPr lang="ru-RU" sz="2400" b="1" dirty="0" smtClean="0"/>
              <a:t>1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 по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анкеты и формам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en-GB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/>
              <a:t>л </a:t>
            </a:r>
            <a:r>
              <a:rPr lang="ru-RU" b="1" dirty="0"/>
              <a:t>мои знания, способствовал формированию практических навыков и /или исследовательских компетенций?</a:t>
            </a:r>
            <a:r>
              <a:rPr lang="ru-RU" dirty="0"/>
              <a:t> </a:t>
            </a:r>
            <a:r>
              <a:rPr lang="ru-RU" dirty="0" err="1"/>
              <a:t>мпетенций</a:t>
            </a:r>
            <a:r>
              <a:rPr lang="ru-RU" dirty="0"/>
              <a:t>?										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66444"/>
              </p:ext>
            </p:extLst>
          </p:nvPr>
        </p:nvGraphicFramePr>
        <p:xfrm>
          <a:off x="663217" y="519162"/>
          <a:ext cx="10950713" cy="6072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03856">
                  <a:extLst>
                    <a:ext uri="{9D8B030D-6E8A-4147-A177-3AD203B41FA5}">
                      <a16:colId xmlns:a16="http://schemas.microsoft.com/office/drawing/2014/main" val="3312781773"/>
                    </a:ext>
                  </a:extLst>
                </a:gridCol>
                <a:gridCol w="1401277">
                  <a:extLst>
                    <a:ext uri="{9D8B030D-6E8A-4147-A177-3AD203B41FA5}">
                      <a16:colId xmlns:a16="http://schemas.microsoft.com/office/drawing/2014/main" val="3082227165"/>
                    </a:ext>
                  </a:extLst>
                </a:gridCol>
                <a:gridCol w="1245580">
                  <a:extLst>
                    <a:ext uri="{9D8B030D-6E8A-4147-A177-3AD203B41FA5}">
                      <a16:colId xmlns:a16="http://schemas.microsoft.com/office/drawing/2014/main" val="124273494"/>
                    </a:ext>
                  </a:extLst>
                </a:gridCol>
              </a:tblGrid>
              <a:tr h="900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</a:rPr>
                        <a:t>Оценка университетского курса и качества преподавания: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01" marR="7701" marT="770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Постоянная форма обучения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Постоянная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сессионная</a:t>
                      </a:r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</a:rPr>
                        <a:t>форма обучения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31447"/>
                  </a:ext>
                </a:extLst>
              </a:tr>
              <a:tr h="454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1. Курс расширил мои знания, способствовал формированию практических навыков и /или исследовательских компетенций?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effectLst/>
                          <a:latin typeface="+mn-lt"/>
                        </a:rPr>
                        <a:t>9,11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060636"/>
                  </a:ext>
                </a:extLst>
              </a:tr>
              <a:tr h="327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2. Курс опирался на актуальные разработки и знакомил с новейшей литературой по теме?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effectLst/>
                          <a:latin typeface="+mn-lt"/>
                        </a:rPr>
                        <a:t>8,91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757325"/>
                  </a:ext>
                </a:extLst>
              </a:tr>
              <a:tr h="571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3. Моя учебная нагрузка в рамках курса включала  сбалансированное количество теоретических и практических занятий, а также разнообразные формы проведения занятий и т.д. ?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effectLst/>
                          <a:latin typeface="+mn-lt"/>
                        </a:rPr>
                        <a:t>8,82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28278"/>
                  </a:ext>
                </a:extLst>
              </a:tr>
              <a:tr h="251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4. Критерии выставления оценок были ясны и известны заранее?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effectLst/>
                          <a:latin typeface="+mn-lt"/>
                        </a:rPr>
                        <a:t>8,73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97506"/>
                  </a:ext>
                </a:extLst>
              </a:tr>
              <a:tr h="383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5. Проходить этот курс было интересно и полезно, и я бы рекомендовал/а его другим студентам?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effectLst/>
                          <a:latin typeface="+mn-lt"/>
                        </a:rPr>
                        <a:t>8,90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268641"/>
                  </a:ext>
                </a:extLst>
              </a:tr>
              <a:tr h="383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6. Преподаватель профессионально и корректно взаимодействовал/а со мной и моими коллегами?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effectLst/>
                          <a:latin typeface="+mn-lt"/>
                        </a:rPr>
                        <a:t>9,18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712811"/>
                  </a:ext>
                </a:extLst>
              </a:tr>
              <a:tr h="251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7. Преподаватель вызвал/а у меня интерес к предмету и процессу обучения?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effectLst/>
                          <a:latin typeface="+mn-lt"/>
                        </a:rPr>
                        <a:t>9,24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934"/>
                  </a:ext>
                </a:extLst>
              </a:tr>
              <a:tr h="251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8. Преподаватель использовал/а в курсе различные методы и техники подачи материала?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effectLst/>
                          <a:latin typeface="+mn-lt"/>
                        </a:rPr>
                        <a:t>8,81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593920"/>
                  </a:ext>
                </a:extLst>
              </a:tr>
              <a:tr h="251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9. Преподаватель знает свой предмет?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effectLst/>
                          <a:latin typeface="+mn-lt"/>
                        </a:rPr>
                        <a:t>8,70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877318"/>
                  </a:ext>
                </a:extLst>
              </a:tr>
              <a:tr h="251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10. Преподаватель умеет донести материал в доступной для понимания форме?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effectLst/>
                          <a:latin typeface="+mn-lt"/>
                        </a:rPr>
                        <a:t>9,37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993509"/>
                  </a:ext>
                </a:extLst>
              </a:tr>
              <a:tr h="454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11. Преподаватель был/а доступен/на мне для консультаций в офисные часы (в аудитории, онлайн, Moodle)?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effectLst/>
                          <a:latin typeface="+mn-lt"/>
                        </a:rPr>
                        <a:t>9,42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42226"/>
                  </a:ext>
                </a:extLst>
              </a:tr>
              <a:tr h="454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12. Преподаватель  оценивал/а выполненные мною задания и обеспечивал/а обратную связь в установленные сроки?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effectLst/>
                          <a:latin typeface="+mn-lt"/>
                        </a:rPr>
                        <a:t>9,39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36739"/>
                  </a:ext>
                </a:extLst>
              </a:tr>
              <a:tr h="454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13. Преподаватель последовательно и в соответствии с программой представлял/а материал курса на занятиях?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effectLst/>
                          <a:latin typeface="+mn-lt"/>
                        </a:rPr>
                        <a:t>9,26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226644"/>
                  </a:ext>
                </a:extLst>
              </a:tr>
              <a:tr h="188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14. Материалы, обязательные для изучения, были размещены в среде </a:t>
                      </a:r>
                      <a:r>
                        <a:rPr lang="ru-RU" sz="1400" b="1" u="none" strike="noStrike" dirty="0" err="1">
                          <a:effectLst/>
                        </a:rPr>
                        <a:t>Moodle</a:t>
                      </a:r>
                      <a:r>
                        <a:rPr lang="ru-RU" sz="1400" b="1" u="none" strike="noStrike" dirty="0">
                          <a:effectLst/>
                        </a:rPr>
                        <a:t> (в </a:t>
                      </a:r>
                      <a:r>
                        <a:rPr lang="ru-RU" sz="1400" b="1" u="none" strike="noStrike" dirty="0" err="1">
                          <a:effectLst/>
                        </a:rPr>
                        <a:t>т.ч</a:t>
                      </a:r>
                      <a:r>
                        <a:rPr lang="ru-RU" sz="1400" b="1" u="none" strike="noStrike" dirty="0">
                          <a:effectLst/>
                        </a:rPr>
                        <a:t>. в виде гиперссылок на внешние источники) и/ или имелись в библиотеке?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1" marR="7701" marT="7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effectLst/>
                          <a:latin typeface="+mn-lt"/>
                        </a:rPr>
                        <a:t>9,39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01" marR="7701" marT="770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730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9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040" y="308484"/>
            <a:ext cx="1004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балл по программам и формам обучения</a:t>
            </a:r>
            <a:endParaRPr lang="en-GB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892764"/>
              </p:ext>
            </p:extLst>
          </p:nvPr>
        </p:nvGraphicFramePr>
        <p:xfrm>
          <a:off x="525780" y="1927860"/>
          <a:ext cx="5105400" cy="448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260954"/>
              </p:ext>
            </p:extLst>
          </p:nvPr>
        </p:nvGraphicFramePr>
        <p:xfrm>
          <a:off x="1469571" y="1159329"/>
          <a:ext cx="9478735" cy="459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03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500" y="1638859"/>
            <a:ext cx="564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Intro Light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941" y="5346551"/>
            <a:ext cx="48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Intro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757" y="2938958"/>
            <a:ext cx="71753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50" dirty="0"/>
          </a:p>
        </p:txBody>
      </p:sp>
      <p:sp>
        <p:nvSpPr>
          <p:cNvPr id="2" name="Rectangle 1"/>
          <p:cNvSpPr/>
          <p:nvPr/>
        </p:nvSpPr>
        <p:spPr>
          <a:xfrm>
            <a:off x="796290" y="120771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 преобладание среди студентов  ЕГУ позитивных оценок в отношении своих преподавателей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t-L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преподавателей были охарактеризованы студентами  положительно. </a:t>
            </a:r>
            <a:endParaRPr lang="lt-LT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опросе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некоторым программам достигли 5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охвата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(цель 55%).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ЦАП  до  </a:t>
            </a:r>
            <a:r>
              <a:rPr lang="lt-LT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2022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представить “Анализ результатов анкетирования студентов за осенний семестр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2021/2022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года” в Академические департаменты для рассмотрения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Объявить победителей программы Публичная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политика-1 курс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1829" y="697845"/>
            <a:ext cx="1922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en-US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en-US" alt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7" y="0"/>
            <a:ext cx="1231318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500" y="1638859"/>
            <a:ext cx="564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Intro Light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941" y="5346551"/>
            <a:ext cx="48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Intro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757" y="2938958"/>
            <a:ext cx="71753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50" dirty="0"/>
          </a:p>
        </p:txBody>
      </p:sp>
      <p:sp>
        <p:nvSpPr>
          <p:cNvPr id="2" name="Rectangle 1"/>
          <p:cNvSpPr/>
          <p:nvPr/>
        </p:nvSpPr>
        <p:spPr>
          <a:xfrm>
            <a:off x="796290" y="21335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1261" y="1638858"/>
            <a:ext cx="4454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buClr>
                <a:srgbClr val="7A7A7A"/>
              </a:buClr>
              <a:buSzPct val="68000"/>
            </a:pPr>
            <a:r>
              <a:rPr lang="ru-RU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13870</TotalTime>
  <Words>548</Words>
  <Application>Microsoft Office PowerPoint</Application>
  <PresentationFormat>Widescreen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Intro Light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dssvver</dc:title>
  <dc:creator>Мисюкевич Тимофей</dc:creator>
  <cp:lastModifiedBy>Acer</cp:lastModifiedBy>
  <cp:revision>99</cp:revision>
  <dcterms:created xsi:type="dcterms:W3CDTF">2021-01-17T20:03:54Z</dcterms:created>
  <dcterms:modified xsi:type="dcterms:W3CDTF">2022-04-11T10:04:46Z</dcterms:modified>
</cp:coreProperties>
</file>