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3" r:id="rId3"/>
    <p:sldId id="289" r:id="rId4"/>
    <p:sldId id="292" r:id="rId5"/>
    <p:sldId id="294" r:id="rId6"/>
    <p:sldId id="295" r:id="rId7"/>
    <p:sldId id="296" r:id="rId8"/>
    <p:sldId id="290" r:id="rId9"/>
    <p:sldId id="260" r:id="rId10"/>
    <p:sldId id="262" r:id="rId11"/>
    <p:sldId id="272" r:id="rId12"/>
    <p:sldId id="291" r:id="rId13"/>
    <p:sldId id="297" r:id="rId14"/>
    <p:sldId id="298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3A3D83"/>
    <a:srgbClr val="EAB200"/>
    <a:srgbClr val="22767C"/>
    <a:srgbClr val="298F97"/>
    <a:srgbClr val="21716B"/>
    <a:srgbClr val="1F4E79"/>
    <a:srgbClr val="E4EBEC"/>
    <a:srgbClr val="CBE6EA"/>
    <a:srgbClr val="2BB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Общий балл оценки по всем программам обучения</a:t>
            </a:r>
            <a:endParaRPr lang="en-US"/>
          </a:p>
        </c:rich>
      </c:tx>
      <c:layout>
        <c:manualLayout>
          <c:xMode val="edge"/>
          <c:yMode val="edge"/>
          <c:x val="0.170611111111111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Общий балл оценки по всем программам обучения</a:t>
            </a:r>
            <a:endParaRPr lang="en-US"/>
          </a:p>
        </c:rich>
      </c:tx>
      <c:layout>
        <c:manualLayout>
          <c:xMode val="edge"/>
          <c:yMode val="edge"/>
          <c:x val="0.170611111111111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Общий балл оценки по всем программам обучения</a:t>
            </a:r>
            <a:endParaRPr lang="en-US"/>
          </a:p>
        </c:rich>
      </c:tx>
      <c:layout>
        <c:manualLayout>
          <c:xMode val="edge"/>
          <c:yMode val="edge"/>
          <c:x val="0.170611111111111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Общий балл оценки по всем программам обучения</a:t>
            </a:r>
            <a:endParaRPr lang="en-US"/>
          </a:p>
        </c:rich>
      </c:tx>
      <c:layout>
        <c:manualLayout>
          <c:xMode val="edge"/>
          <c:yMode val="edge"/>
          <c:x val="0.170611111111111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Общий балл оценки по всем программам обучения</a:t>
            </a:r>
            <a:endParaRPr lang="en-US"/>
          </a:p>
        </c:rich>
      </c:tx>
      <c:layout>
        <c:manualLayout>
          <c:xMode val="edge"/>
          <c:yMode val="edge"/>
          <c:x val="0.170611111111111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595E93-8D22-451C-9326-EE546CE8B496}" type="doc">
      <dgm:prSet loTypeId="urn:microsoft.com/office/officeart/2005/8/layout/vProcess5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C806E38-2A3C-4F9C-8B26-607F238B8EBD}">
      <dgm:prSet phldrT="[Text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Общее 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число студентов на начало осеннего семестра 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678</a:t>
          </a:r>
          <a:endParaRPr lang="en-US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59819-5454-4DC0-97ED-752B5AEA9226}" type="parTrans" cxnId="{348BC40B-4218-4B56-BD0B-AFF50C6A3B9E}">
      <dgm:prSet/>
      <dgm:spPr/>
      <dgm:t>
        <a:bodyPr/>
        <a:lstStyle/>
        <a:p>
          <a:endParaRPr lang="en-US"/>
        </a:p>
      </dgm:t>
    </dgm:pt>
    <dgm:pt modelId="{F99A33BE-79CC-4064-80EC-092A4E49B0DB}" type="sibTrans" cxnId="{348BC40B-4218-4B56-BD0B-AFF50C6A3B9E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C70BD6B-DC85-401F-B221-34802D096770}">
      <dgm:prSet phldrT="[Text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Общее 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число студентов на постоянной форме обучения–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317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DD7C69-9740-4C9E-BADF-453ABADD9B45}" type="parTrans" cxnId="{E6F40B7E-E32C-4BC1-BEE0-7D3E90D18900}">
      <dgm:prSet/>
      <dgm:spPr/>
      <dgm:t>
        <a:bodyPr/>
        <a:lstStyle/>
        <a:p>
          <a:endParaRPr lang="en-US"/>
        </a:p>
      </dgm:t>
    </dgm:pt>
    <dgm:pt modelId="{EFC84360-26FC-4C9D-83E2-222974D91832}" type="sibTrans" cxnId="{E6F40B7E-E32C-4BC1-BEE0-7D3E90D18900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BDCC9D32-3850-4415-9830-F14B0C507032}">
      <dgm:prSet phldrT="[Text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Общее 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число студентов на продолжающейся форме обучения–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313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E7889B-6E5E-48B9-8EF8-822E25A14D09}" type="parTrans" cxnId="{A866DF61-AF85-452A-A72E-D76C1237CDA6}">
      <dgm:prSet/>
      <dgm:spPr/>
      <dgm:t>
        <a:bodyPr/>
        <a:lstStyle/>
        <a:p>
          <a:endParaRPr lang="en-US"/>
        </a:p>
      </dgm:t>
    </dgm:pt>
    <dgm:pt modelId="{BC4EFE6C-4C31-457F-A67C-8BF229A5A726}" type="sibTrans" cxnId="{A866DF61-AF85-452A-A72E-D76C1237CDA6}">
      <dgm:prSet/>
      <dgm:spPr/>
      <dgm:t>
        <a:bodyPr/>
        <a:lstStyle/>
        <a:p>
          <a:endParaRPr lang="en-US"/>
        </a:p>
      </dgm:t>
    </dgm:pt>
    <dgm:pt modelId="{5F109151-93E2-4379-B70E-AC193C9D4E82}" type="pres">
      <dgm:prSet presAssocID="{1D595E93-8D22-451C-9326-EE546CE8B49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4A67BA-426C-4743-A1CE-651E787D5F9A}" type="pres">
      <dgm:prSet presAssocID="{1D595E93-8D22-451C-9326-EE546CE8B496}" presName="dummyMaxCanvas" presStyleCnt="0">
        <dgm:presLayoutVars/>
      </dgm:prSet>
      <dgm:spPr/>
    </dgm:pt>
    <dgm:pt modelId="{2A7E545B-3896-41C8-B4FF-D53D4162248C}" type="pres">
      <dgm:prSet presAssocID="{1D595E93-8D22-451C-9326-EE546CE8B496}" presName="ThreeNodes_1" presStyleLbl="node1" presStyleIdx="0" presStyleCnt="3" custScaleX="102183" custScaleY="134327" custLinFactNeighborX="1385" custLinFactNeighborY="-3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D0CA2-970B-4F6E-ADAA-149BCEF3F4F0}" type="pres">
      <dgm:prSet presAssocID="{1D595E93-8D22-451C-9326-EE546CE8B496}" presName="ThreeNodes_2" presStyleLbl="node1" presStyleIdx="1" presStyleCnt="3" custScaleX="93086" custLinFactNeighborX="5836" custLinFactNeighborY="6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7D5AA-5BF0-4B63-A9C8-C53D26C0FB5D}" type="pres">
      <dgm:prSet presAssocID="{1D595E93-8D22-451C-9326-EE546CE8B496}" presName="ThreeNodes_3" presStyleLbl="node1" presStyleIdx="2" presStyleCnt="3" custScaleX="93211" custScaleY="112291" custLinFactNeighborX="1200" custLinFactNeighborY="391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DD00B-EA4E-436D-82B8-C709F3A78168}" type="pres">
      <dgm:prSet presAssocID="{1D595E93-8D22-451C-9326-EE546CE8B496}" presName="ThreeConn_1-2" presStyleLbl="fgAccFollowNode1" presStyleIdx="0" presStyleCnt="2" custScaleX="74261" custScaleY="125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D9115-4035-423D-868F-BFB6992F40E2}" type="pres">
      <dgm:prSet presAssocID="{1D595E93-8D22-451C-9326-EE546CE8B496}" presName="ThreeConn_2-3" presStyleLbl="fgAccFollowNode1" presStyleIdx="1" presStyleCnt="2" custScaleX="83570" custScaleY="142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75AF4-7A2C-4DB0-B688-CD6D294D86CC}" type="pres">
      <dgm:prSet presAssocID="{1D595E93-8D22-451C-9326-EE546CE8B49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9FBCE-589A-4ADF-ACA9-2FF1B8D90EB9}" type="pres">
      <dgm:prSet presAssocID="{1D595E93-8D22-451C-9326-EE546CE8B49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061F0-BED0-40EA-BE31-8C5C8AB2FA25}" type="pres">
      <dgm:prSet presAssocID="{1D595E93-8D22-451C-9326-EE546CE8B49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B4BEF7-BC63-4EB3-BC10-CDB930FDB59C}" type="presOf" srcId="{FC70BD6B-DC85-401F-B221-34802D096770}" destId="{D1ED0CA2-970B-4F6E-ADAA-149BCEF3F4F0}" srcOrd="0" destOrd="0" presId="urn:microsoft.com/office/officeart/2005/8/layout/vProcess5"/>
    <dgm:cxn modelId="{A866DF61-AF85-452A-A72E-D76C1237CDA6}" srcId="{1D595E93-8D22-451C-9326-EE546CE8B496}" destId="{BDCC9D32-3850-4415-9830-F14B0C507032}" srcOrd="2" destOrd="0" parTransId="{CDE7889B-6E5E-48B9-8EF8-822E25A14D09}" sibTransId="{BC4EFE6C-4C31-457F-A67C-8BF229A5A726}"/>
    <dgm:cxn modelId="{A1EC9ABE-635E-49AB-8D71-18F8C725BE00}" type="presOf" srcId="{BDCC9D32-3850-4415-9830-F14B0C507032}" destId="{D877D5AA-5BF0-4B63-A9C8-C53D26C0FB5D}" srcOrd="0" destOrd="0" presId="urn:microsoft.com/office/officeart/2005/8/layout/vProcess5"/>
    <dgm:cxn modelId="{3AF1E15C-7D34-4EE1-9B8C-D200E503B789}" type="presOf" srcId="{FC70BD6B-DC85-401F-B221-34802D096770}" destId="{7F69FBCE-589A-4ADF-ACA9-2FF1B8D90EB9}" srcOrd="1" destOrd="0" presId="urn:microsoft.com/office/officeart/2005/8/layout/vProcess5"/>
    <dgm:cxn modelId="{E6F40B7E-E32C-4BC1-BEE0-7D3E90D18900}" srcId="{1D595E93-8D22-451C-9326-EE546CE8B496}" destId="{FC70BD6B-DC85-401F-B221-34802D096770}" srcOrd="1" destOrd="0" parTransId="{3EDD7C69-9740-4C9E-BADF-453ABADD9B45}" sibTransId="{EFC84360-26FC-4C9D-83E2-222974D91832}"/>
    <dgm:cxn modelId="{348BC40B-4218-4B56-BD0B-AFF50C6A3B9E}" srcId="{1D595E93-8D22-451C-9326-EE546CE8B496}" destId="{BC806E38-2A3C-4F9C-8B26-607F238B8EBD}" srcOrd="0" destOrd="0" parTransId="{83659819-5454-4DC0-97ED-752B5AEA9226}" sibTransId="{F99A33BE-79CC-4064-80EC-092A4E49B0DB}"/>
    <dgm:cxn modelId="{6DBFD453-A7C8-4FA5-97D7-E99CE8818CAB}" type="presOf" srcId="{1D595E93-8D22-451C-9326-EE546CE8B496}" destId="{5F109151-93E2-4379-B70E-AC193C9D4E82}" srcOrd="0" destOrd="0" presId="urn:microsoft.com/office/officeart/2005/8/layout/vProcess5"/>
    <dgm:cxn modelId="{94E5E341-FDC6-420C-B86E-11FA7891A153}" type="presOf" srcId="{F99A33BE-79CC-4064-80EC-092A4E49B0DB}" destId="{F17DD00B-EA4E-436D-82B8-C709F3A78168}" srcOrd="0" destOrd="0" presId="urn:microsoft.com/office/officeart/2005/8/layout/vProcess5"/>
    <dgm:cxn modelId="{E0C97D6D-5A45-430F-816C-F7A84DFFE481}" type="presOf" srcId="{EFC84360-26FC-4C9D-83E2-222974D91832}" destId="{A4BD9115-4035-423D-868F-BFB6992F40E2}" srcOrd="0" destOrd="0" presId="urn:microsoft.com/office/officeart/2005/8/layout/vProcess5"/>
    <dgm:cxn modelId="{47E5F3D6-F95B-4977-8635-E6220C943DB1}" type="presOf" srcId="{BC806E38-2A3C-4F9C-8B26-607F238B8EBD}" destId="{2A7E545B-3896-41C8-B4FF-D53D4162248C}" srcOrd="0" destOrd="0" presId="urn:microsoft.com/office/officeart/2005/8/layout/vProcess5"/>
    <dgm:cxn modelId="{E0358A57-BB2B-4F0E-BDB6-E766D69C3C70}" type="presOf" srcId="{BDCC9D32-3850-4415-9830-F14B0C507032}" destId="{2E3061F0-BED0-40EA-BE31-8C5C8AB2FA25}" srcOrd="1" destOrd="0" presId="urn:microsoft.com/office/officeart/2005/8/layout/vProcess5"/>
    <dgm:cxn modelId="{9A31CD15-94CE-4E94-98C7-3883FBC14088}" type="presOf" srcId="{BC806E38-2A3C-4F9C-8B26-607F238B8EBD}" destId="{2CC75AF4-7A2C-4DB0-B688-CD6D294D86CC}" srcOrd="1" destOrd="0" presId="urn:microsoft.com/office/officeart/2005/8/layout/vProcess5"/>
    <dgm:cxn modelId="{78D9B23E-415E-4D89-9CE4-AD1B35AD67FD}" type="presParOf" srcId="{5F109151-93E2-4379-B70E-AC193C9D4E82}" destId="{BD4A67BA-426C-4743-A1CE-651E787D5F9A}" srcOrd="0" destOrd="0" presId="urn:microsoft.com/office/officeart/2005/8/layout/vProcess5"/>
    <dgm:cxn modelId="{9D924265-BB70-47D9-88B0-07D83C436926}" type="presParOf" srcId="{5F109151-93E2-4379-B70E-AC193C9D4E82}" destId="{2A7E545B-3896-41C8-B4FF-D53D4162248C}" srcOrd="1" destOrd="0" presId="urn:microsoft.com/office/officeart/2005/8/layout/vProcess5"/>
    <dgm:cxn modelId="{D162F44B-76BF-42D8-95B7-ABA515CC2507}" type="presParOf" srcId="{5F109151-93E2-4379-B70E-AC193C9D4E82}" destId="{D1ED0CA2-970B-4F6E-ADAA-149BCEF3F4F0}" srcOrd="2" destOrd="0" presId="urn:microsoft.com/office/officeart/2005/8/layout/vProcess5"/>
    <dgm:cxn modelId="{3285EE74-21B5-48BB-AEA1-C26791FF245F}" type="presParOf" srcId="{5F109151-93E2-4379-B70E-AC193C9D4E82}" destId="{D877D5AA-5BF0-4B63-A9C8-C53D26C0FB5D}" srcOrd="3" destOrd="0" presId="urn:microsoft.com/office/officeart/2005/8/layout/vProcess5"/>
    <dgm:cxn modelId="{DAB36F2A-CF5F-46F6-BDF9-4771C5DAD169}" type="presParOf" srcId="{5F109151-93E2-4379-B70E-AC193C9D4E82}" destId="{F17DD00B-EA4E-436D-82B8-C709F3A78168}" srcOrd="4" destOrd="0" presId="urn:microsoft.com/office/officeart/2005/8/layout/vProcess5"/>
    <dgm:cxn modelId="{8A88879A-4050-4ED6-89CA-8EDF828D3659}" type="presParOf" srcId="{5F109151-93E2-4379-B70E-AC193C9D4E82}" destId="{A4BD9115-4035-423D-868F-BFB6992F40E2}" srcOrd="5" destOrd="0" presId="urn:microsoft.com/office/officeart/2005/8/layout/vProcess5"/>
    <dgm:cxn modelId="{264BF441-4B1B-4BBA-B773-2888D4CFFACD}" type="presParOf" srcId="{5F109151-93E2-4379-B70E-AC193C9D4E82}" destId="{2CC75AF4-7A2C-4DB0-B688-CD6D294D86CC}" srcOrd="6" destOrd="0" presId="urn:microsoft.com/office/officeart/2005/8/layout/vProcess5"/>
    <dgm:cxn modelId="{7C0D9E74-5F2D-45E0-88E6-60B618E41EC6}" type="presParOf" srcId="{5F109151-93E2-4379-B70E-AC193C9D4E82}" destId="{7F69FBCE-589A-4ADF-ACA9-2FF1B8D90EB9}" srcOrd="7" destOrd="0" presId="urn:microsoft.com/office/officeart/2005/8/layout/vProcess5"/>
    <dgm:cxn modelId="{B98B685A-90E6-4376-BF47-51C006D12DE8}" type="presParOf" srcId="{5F109151-93E2-4379-B70E-AC193C9D4E82}" destId="{2E3061F0-BED0-40EA-BE31-8C5C8AB2FA2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E545B-3896-41C8-B4FF-D53D4162248C}">
      <dsp:nvSpPr>
        <dsp:cNvPr id="0" name=""/>
        <dsp:cNvSpPr/>
      </dsp:nvSpPr>
      <dsp:spPr>
        <a:xfrm>
          <a:off x="75648" y="-125617"/>
          <a:ext cx="9210596" cy="1447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Общее 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число студентов на начало осеннего семестра 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678</a:t>
          </a:r>
          <a:endParaRPr lang="en-US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054" y="-83211"/>
        <a:ext cx="8001829" cy="1363029"/>
      </dsp:txXfrm>
    </dsp:sp>
    <dsp:sp modelId="{D1ED0CA2-970B-4F6E-ADAA-149BCEF3F4F0}">
      <dsp:nvSpPr>
        <dsp:cNvPr id="0" name=""/>
        <dsp:cNvSpPr/>
      </dsp:nvSpPr>
      <dsp:spPr>
        <a:xfrm>
          <a:off x="1682185" y="1383155"/>
          <a:ext cx="8390609" cy="1077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Общее 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число студентов на постоянной форме обучения–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317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3754" y="1414724"/>
        <a:ext cx="6934961" cy="1014710"/>
      </dsp:txXfrm>
    </dsp:sp>
    <dsp:sp modelId="{D877D5AA-5BF0-4B63-A9C8-C53D26C0FB5D}">
      <dsp:nvSpPr>
        <dsp:cNvPr id="0" name=""/>
        <dsp:cNvSpPr/>
      </dsp:nvSpPr>
      <dsp:spPr>
        <a:xfrm>
          <a:off x="2054008" y="2508118"/>
          <a:ext cx="8401876" cy="1210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Общее 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число студентов на продолжающейся форме обучения–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313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9457" y="2543567"/>
        <a:ext cx="6936598" cy="1139428"/>
      </dsp:txXfrm>
    </dsp:sp>
    <dsp:sp modelId="{F17DD00B-EA4E-436D-82B8-C709F3A78168}">
      <dsp:nvSpPr>
        <dsp:cNvPr id="0" name=""/>
        <dsp:cNvSpPr/>
      </dsp:nvSpPr>
      <dsp:spPr>
        <a:xfrm>
          <a:off x="8452580" y="787858"/>
          <a:ext cx="520273" cy="8783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8569641" y="787858"/>
        <a:ext cx="286151" cy="749610"/>
      </dsp:txXfrm>
    </dsp:sp>
    <dsp:sp modelId="{A4BD9115-4035-423D-868F-BFB6992F40E2}">
      <dsp:nvSpPr>
        <dsp:cNvPr id="0" name=""/>
        <dsp:cNvSpPr/>
      </dsp:nvSpPr>
      <dsp:spPr>
        <a:xfrm>
          <a:off x="9215308" y="1978102"/>
          <a:ext cx="585492" cy="998496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9347044" y="1978102"/>
        <a:ext cx="322020" cy="853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38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31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23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3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10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04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1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2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32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86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620-0BC0-4571-842F-6830F2720629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7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0D620-0BC0-4571-842F-6830F2720629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5B377-162A-4C92-A83B-6F8DA92A4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AutoShape 4" descr="EHU Students' Union | Студэнцкае прадстаўніцтва ЕГУ, Vilnius (20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60375" y="5255172"/>
            <a:ext cx="420413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академической поддержки</a:t>
            </a:r>
            <a:endParaRPr lang="lt-LT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en-US" sz="16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Ниеле</a:t>
            </a:r>
            <a:r>
              <a:rPr lang="ru-RU" altLang="en-US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Саугиениене</a:t>
            </a:r>
            <a:r>
              <a:rPr lang="ru-RU" altLang="en-US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Руководитель центра академической поддержки</a:t>
            </a:r>
            <a:endParaRPr lang="lt-LT" altLang="en-US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en-US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</a:t>
            </a:r>
            <a:r>
              <a:rPr lang="ru-RU" altLang="en-US" sz="1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Утовкене</a:t>
            </a:r>
            <a:r>
              <a:rPr lang="ru-RU" altLang="en-US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Координатор по </a:t>
            </a:r>
            <a:r>
              <a:rPr lang="ru-RU" altLang="en-US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качеству</a:t>
            </a:r>
          </a:p>
          <a:p>
            <a:pPr>
              <a:spcBef>
                <a:spcPct val="0"/>
              </a:spcBef>
            </a:pPr>
            <a:r>
              <a:rPr lang="ru-RU" altLang="en-US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</a:t>
            </a:r>
            <a:r>
              <a:rPr lang="ru-RU" altLang="en-US" sz="1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Лапинене</a:t>
            </a:r>
            <a:r>
              <a:rPr lang="ru-RU" altLang="en-US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старший менеджер</a:t>
            </a:r>
            <a:endParaRPr lang="en-US" altLang="en-US" sz="1400" i="1" dirty="0">
              <a:solidFill>
                <a:srgbClr val="FFFFFF"/>
              </a:solidFill>
            </a:endParaRPr>
          </a:p>
          <a:p>
            <a:r>
              <a:rPr lang="ru-RU" alt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2021 </a:t>
            </a:r>
            <a:r>
              <a:rPr lang="ru-RU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en-US" alt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7100" y="165809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</a:rPr>
              <a:t>Оценка   результатов обучения  студентов в осеннем семестре 2020/2021 года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38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32039" r="32070" b="32224"/>
          <a:stretch/>
        </p:blipFill>
        <p:spPr>
          <a:xfrm>
            <a:off x="10363200" y="-11575"/>
            <a:ext cx="1851950" cy="1040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77477"/>
            <a:ext cx="1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результаты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студентов на 1 курс 2020-2021 учебного года </a:t>
            </a:r>
            <a:endParaRPr lang="en-GB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096000" y="1371600"/>
            <a:ext cx="0" cy="5044440"/>
          </a:xfrm>
          <a:prstGeom prst="line">
            <a:avLst/>
          </a:prstGeom>
          <a:ln w="12700">
            <a:solidFill>
              <a:srgbClr val="1F4E79">
                <a:alpha val="35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580069"/>
              </p:ext>
            </p:extLst>
          </p:nvPr>
        </p:nvGraphicFramePr>
        <p:xfrm>
          <a:off x="525780" y="1927860"/>
          <a:ext cx="5105400" cy="4488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433879"/>
              </p:ext>
            </p:extLst>
          </p:nvPr>
        </p:nvGraphicFramePr>
        <p:xfrm>
          <a:off x="1158240" y="622373"/>
          <a:ext cx="8366760" cy="5963558"/>
        </p:xfrm>
        <a:graphic>
          <a:graphicData uri="http://schemas.openxmlformats.org/drawingml/2006/table">
            <a:tbl>
              <a:tblPr/>
              <a:tblGrid>
                <a:gridCol w="3840476">
                  <a:extLst>
                    <a:ext uri="{9D8B030D-6E8A-4147-A177-3AD203B41FA5}">
                      <a16:colId xmlns:a16="http://schemas.microsoft.com/office/drawing/2014/main" val="3482462532"/>
                    </a:ext>
                  </a:extLst>
                </a:gridCol>
                <a:gridCol w="2263142">
                  <a:extLst>
                    <a:ext uri="{9D8B030D-6E8A-4147-A177-3AD203B41FA5}">
                      <a16:colId xmlns:a16="http://schemas.microsoft.com/office/drawing/2014/main" val="1550864289"/>
                    </a:ext>
                  </a:extLst>
                </a:gridCol>
                <a:gridCol w="2263142">
                  <a:extLst>
                    <a:ext uri="{9D8B030D-6E8A-4147-A177-3AD203B41FA5}">
                      <a16:colId xmlns:a16="http://schemas.microsoft.com/office/drawing/2014/main" val="3046548810"/>
                    </a:ext>
                  </a:extLst>
                </a:gridCol>
              </a:tblGrid>
              <a:tr h="288852">
                <a:tc>
                  <a:txBody>
                    <a:bodyPr/>
                    <a:lstStyle/>
                    <a:p>
                      <a:pPr indent="-381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обучения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81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Поступление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2020-2021 </a:t>
                      </a:r>
                      <a:r>
                        <a:rPr lang="ru-RU" sz="14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81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Поступление 2019-2020 </a:t>
                      </a:r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748687"/>
                  </a:ext>
                </a:extLst>
              </a:tr>
              <a:tr h="226069">
                <a:tc>
                  <a:txBody>
                    <a:bodyPr/>
                    <a:lstStyle/>
                    <a:p>
                      <a:pPr indent="-3175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Постоянная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 обучения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643008"/>
                  </a:ext>
                </a:extLst>
              </a:tr>
              <a:tr h="28663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Визуальный дизайн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26351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indent="-3175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Европейское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наследие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929614"/>
                  </a:ext>
                </a:extLst>
              </a:tr>
              <a:tr h="226069">
                <a:tc>
                  <a:txBody>
                    <a:bodyPr/>
                    <a:lstStyle/>
                    <a:p>
                      <a:pPr indent="-3175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коммуникация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474096"/>
                  </a:ext>
                </a:extLst>
              </a:tr>
              <a:tr h="22606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Мировая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 и экономика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30001"/>
                  </a:ext>
                </a:extLst>
              </a:tr>
              <a:tr h="22606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Продолжающаяся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 обучения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990003"/>
                  </a:ext>
                </a:extLst>
              </a:tr>
              <a:tr h="28841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Визуальный дизайн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24901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indent="-3175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Европейское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наследие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75963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indent="-3175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коммуникация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46241"/>
                  </a:ext>
                </a:extLst>
              </a:tr>
              <a:tr h="22606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Мировая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 и экономика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51947"/>
                  </a:ext>
                </a:extLst>
              </a:tr>
              <a:tr h="226069">
                <a:tc>
                  <a:txBody>
                    <a:bodyPr/>
                    <a:lstStyle/>
                    <a:p>
                      <a:pPr indent="-3175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непрерывного обучения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86765"/>
                  </a:ext>
                </a:extLst>
              </a:tr>
              <a:tr h="226069">
                <a:tc>
                  <a:txBody>
                    <a:bodyPr/>
                    <a:lstStyle/>
                    <a:p>
                      <a:pPr indent="-3175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Международное право и право ЕС </a:t>
                      </a:r>
                      <a:r>
                        <a:rPr lang="en-US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(LR</a:t>
                      </a:r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14637"/>
                  </a:ext>
                </a:extLst>
              </a:tr>
              <a:tr h="226069">
                <a:tc>
                  <a:txBody>
                    <a:bodyPr/>
                    <a:lstStyle/>
                    <a:p>
                      <a:pPr indent="-3175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Международное право и право ЕС </a:t>
                      </a:r>
                      <a:r>
                        <a:rPr lang="en-US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HR)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317511"/>
                  </a:ext>
                </a:extLst>
              </a:tr>
              <a:tr h="226069">
                <a:tc>
                  <a:txBody>
                    <a:bodyPr/>
                    <a:lstStyle/>
                    <a:p>
                      <a:pPr indent="-3175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Магистерские программы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45469"/>
                  </a:ext>
                </a:extLst>
              </a:tr>
              <a:tr h="290190">
                <a:tc>
                  <a:txBody>
                    <a:bodyPr/>
                    <a:lstStyle/>
                    <a:p>
                      <a:pPr indent="-3175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культурного наследия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802479"/>
                  </a:ext>
                </a:extLst>
              </a:tr>
              <a:tr h="226069">
                <a:tc>
                  <a:txBody>
                    <a:bodyPr/>
                    <a:lstStyle/>
                    <a:p>
                      <a:pPr indent="-3175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Публичная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политика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623607"/>
                  </a:ext>
                </a:extLst>
              </a:tr>
              <a:tr h="286638">
                <a:tc>
                  <a:txBody>
                    <a:bodyPr/>
                    <a:lstStyle/>
                    <a:p>
                      <a:pPr indent="-3175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Визуальная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пластика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313815"/>
                  </a:ext>
                </a:extLst>
              </a:tr>
              <a:tr h="226069">
                <a:tc>
                  <a:txBody>
                    <a:bodyPr/>
                    <a:lstStyle/>
                    <a:p>
                      <a:pPr indent="-3175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принято приемной комиссией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-3175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60" marR="46960" marT="29401" marB="29401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39173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160838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3150" y="-11575"/>
            <a:ext cx="12192000" cy="10301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139700" algn="tl" rotWithShape="0">
              <a:schemeClr val="accent2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32039" r="32070" b="32224"/>
          <a:stretch/>
        </p:blipFill>
        <p:spPr>
          <a:xfrm>
            <a:off x="10363200" y="-11575"/>
            <a:ext cx="1851950" cy="104082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6096000" y="1371600"/>
            <a:ext cx="0" cy="5044440"/>
          </a:xfrm>
          <a:prstGeom prst="line">
            <a:avLst/>
          </a:prstGeom>
          <a:ln w="12700">
            <a:solidFill>
              <a:srgbClr val="1F4E79">
                <a:alpha val="35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502979" y="508837"/>
            <a:ext cx="8303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студентов после 1 октября из др. вузов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98179" y="1480980"/>
            <a:ext cx="4067504" cy="94593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 октября по декабрь из других вузов в ЕГУ было зачислено </a:t>
            </a:r>
            <a:r>
              <a:rPr lang="ru-RU" sz="2800" b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lt-LT" sz="2800" b="1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887311" y="2228193"/>
            <a:ext cx="252248" cy="557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713890" y="2800808"/>
            <a:ext cx="4529959" cy="12927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 постоянную форму обучения</a:t>
            </a:r>
          </a:p>
          <a:p>
            <a:pPr algn="ctr"/>
            <a:r>
              <a:rPr lang="ru-RU" sz="2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t-LT" sz="2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продолжающеюся форму обучения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792717" y="3994664"/>
            <a:ext cx="346842" cy="599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02068" y="4628169"/>
            <a:ext cx="5517931" cy="13522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на 1 курс обучения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(14 студентов на программу Мировая политика и экономика продолжающейся формы обучения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9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32039" r="32070" b="32224"/>
          <a:stretch/>
        </p:blipFill>
        <p:spPr>
          <a:xfrm>
            <a:off x="10363200" y="-11575"/>
            <a:ext cx="1851950" cy="1040825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487899"/>
              </p:ext>
            </p:extLst>
          </p:nvPr>
        </p:nvGraphicFramePr>
        <p:xfrm>
          <a:off x="525780" y="1927860"/>
          <a:ext cx="5105400" cy="4488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3035707" y="417051"/>
            <a:ext cx="6120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Отчисление студентов в период с 1 октября до 1 марта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468132"/>
              </p:ext>
            </p:extLst>
          </p:nvPr>
        </p:nvGraphicFramePr>
        <p:xfrm>
          <a:off x="214313" y="1055688"/>
          <a:ext cx="11763375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Worksheet" r:id="rId5" imgW="11763525" imgH="4743316" progId="Excel.Sheet.12">
                  <p:embed/>
                </p:oleObj>
              </mc:Choice>
              <mc:Fallback>
                <p:oleObj name="Worksheet" r:id="rId5" imgW="11763525" imgH="47433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313" y="1055688"/>
                        <a:ext cx="11763375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0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3150" y="0"/>
            <a:ext cx="12192000" cy="10301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139700" algn="tl" rotWithShape="0">
              <a:schemeClr val="accent2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отсева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в период с 1 октября до 1 марта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32039" r="32070" b="32224"/>
          <a:stretch/>
        </p:blipFill>
        <p:spPr>
          <a:xfrm>
            <a:off x="10363200" y="-11575"/>
            <a:ext cx="1851950" cy="104082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6096000" y="1371600"/>
            <a:ext cx="0" cy="5044440"/>
          </a:xfrm>
          <a:prstGeom prst="line">
            <a:avLst/>
          </a:prstGeom>
          <a:ln w="12700">
            <a:solidFill>
              <a:srgbClr val="1F4E79">
                <a:alpha val="35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83172" y="3332148"/>
            <a:ext cx="4687614" cy="230832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</a:t>
            </a:r>
            <a:r>
              <a:rPr kumimoji="0" lang="ru-RU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ОТСЕВА</a:t>
            </a:r>
            <a:r>
              <a:rPr kumimoji="0" lang="lt-LT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ПОСТОЯННОЙ ФОРМЕ ОБУЧЕНИЯ</a:t>
            </a:r>
            <a:r>
              <a:rPr kumimoji="0" lang="ru-RU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Личные причины (семейные обстоятельства, работа, здоровье, смена университета) - </a:t>
            </a:r>
            <a:r>
              <a:rPr kumimoji="0" lang="ru-RU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57.2%</a:t>
            </a: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Окончание обучения по инициативе университета (финансовый или академический долг) </a:t>
            </a:r>
            <a:r>
              <a:rPr kumimoji="0" lang="ru-RU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42,8</a:t>
            </a:r>
            <a:r>
              <a:rPr kumimoji="0" lang="ru-RU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6110" y="2858814"/>
            <a:ext cx="4687614" cy="341632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</a:t>
            </a:r>
            <a:r>
              <a:rPr kumimoji="0" lang="ru-RU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ОТСЕВА НА ПРОЖОЛЖАЮЩЕЙСЯ ФОРМЕ ОБУЧЕНИЯ:</a:t>
            </a: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Личные причины (семейные обстоятельства, работа, здоровье, смена университета) - </a:t>
            </a:r>
            <a:r>
              <a:rPr lang="ru-RU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kumimoji="0" lang="ru-RU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Финансовые причины (нет возможности платить взнос за обучение, размер взноса) </a:t>
            </a:r>
            <a:r>
              <a:rPr kumimoji="0" lang="ru-RU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8,2</a:t>
            </a:r>
            <a:r>
              <a:rPr kumimoji="0" lang="ru-RU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Окончание обучения по инициативе университета (финансовый или академический долг) </a:t>
            </a:r>
            <a:r>
              <a:rPr kumimoji="0" lang="ru-RU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58,5</a:t>
            </a:r>
            <a:r>
              <a:rPr kumimoji="0" lang="ru-RU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08691" y="1639614"/>
            <a:ext cx="3541986" cy="1219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Отчисленное количество студентов на постоянной форме обучения </a:t>
            </a:r>
            <a:r>
              <a:rPr lang="ru-RU" b="1" dirty="0" smtClean="0"/>
              <a:t>21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821215" y="1334880"/>
            <a:ext cx="3363309" cy="1219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Отчисленное количество студентов на продолжающейся форме обучения </a:t>
            </a:r>
            <a:r>
              <a:rPr lang="ru-RU" b="1" dirty="0" smtClean="0"/>
              <a:t>61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193628" y="2722179"/>
            <a:ext cx="325820" cy="609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9606455" y="2364828"/>
            <a:ext cx="283779" cy="493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0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3150" y="0"/>
            <a:ext cx="12192000" cy="10301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139700" algn="tl" rotWithShape="0">
              <a:schemeClr val="accent2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Причины отсева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студентов в период с 1 октября до 1 марта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32039" r="32070" b="32224"/>
          <a:stretch/>
        </p:blipFill>
        <p:spPr>
          <a:xfrm>
            <a:off x="10363200" y="-11575"/>
            <a:ext cx="1851950" cy="10408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5629" y="2216958"/>
            <a:ext cx="9438288" cy="366254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ПРИЧИНЫ </a:t>
            </a:r>
            <a:r>
              <a:rPr lang="ru-RU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АКАДЕМИЧЕСКИЙ ОТПУСК</a:t>
            </a:r>
            <a:r>
              <a:rPr kumimoji="0" lang="ru-RU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0"/>
              </a:spcBef>
              <a:buAutoNum type="arabicPeriod"/>
            </a:pPr>
            <a:r>
              <a:rPr lang="ru-RU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</a:t>
            </a:r>
            <a:r>
              <a:rPr lang="ru-RU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академический отпуск в связи со сложившейся ситуацией с так называемой пандемией COVID19 и невозможностью посещать очную часть занятий в Вильнюсе в рамках продолженной формы обучения. К сожалению, форма обучения, полностью дистанционная, которая предлагается университетом сейчас, не соответствует моим представлениям о качественном образовании. В связи с этим, хотел бы иметь возможность рассмотреть возвращение к учебному процессу в октябре 2021 года, после, надеюсь, нормализации ситуации с учебным процессом и возвращении его в привычное русло, с очными </a:t>
            </a:r>
            <a:r>
              <a:rPr lang="ru-RU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сессиями,</a:t>
            </a:r>
          </a:p>
          <a:p>
            <a:pPr marL="342900" lvl="0" indent="-342900">
              <a:spcBef>
                <a:spcPct val="0"/>
              </a:spcBef>
              <a:buAutoNum type="arabicPeriod"/>
            </a:pPr>
            <a:r>
              <a:rPr lang="ru-RU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нестабильной экономической и политической ситуацией в Беларуси, невозможностью осуществить финансовые обязательства и нестабильным доступом в Сеть интернет в </a:t>
            </a:r>
            <a:r>
              <a:rPr lang="ru-RU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стране</a:t>
            </a:r>
            <a:r>
              <a:rPr lang="ru-RU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en-US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0"/>
              </a:spcBef>
              <a:buAutoNum type="arabicPeriod"/>
            </a:pPr>
            <a:r>
              <a:rPr lang="ru-RU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тяжёлое </a:t>
            </a:r>
            <a:r>
              <a:rPr lang="ru-RU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положение </a:t>
            </a:r>
            <a:r>
              <a:rPr lang="ru-RU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вызванное </a:t>
            </a:r>
            <a:r>
              <a:rPr lang="ru-RU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фоне пандемии </a:t>
            </a:r>
            <a:r>
              <a:rPr lang="ru-RU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СОVID-19,</a:t>
            </a:r>
          </a:p>
          <a:p>
            <a:pPr marL="342900" lvl="0" indent="-342900">
              <a:spcBef>
                <a:spcPct val="0"/>
              </a:spcBef>
              <a:buAutoNum type="arabicPeriod"/>
            </a:pPr>
            <a:r>
              <a:rPr lang="ru-RU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емейные обстоятельства,</a:t>
            </a:r>
          </a:p>
          <a:p>
            <a:pPr marL="342900" lvl="0" indent="-342900">
              <a:spcBef>
                <a:spcPct val="0"/>
              </a:spcBef>
              <a:buAutoNum type="arabicPeriod"/>
            </a:pPr>
            <a:r>
              <a:rPr lang="ru-RU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евозможность покрыть расходы в весеннем семестре.</a:t>
            </a:r>
            <a:r>
              <a:rPr lang="ru-RU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</a:t>
            </a: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39615" y="1103492"/>
            <a:ext cx="8723585" cy="5675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осеннем семестре в академический отпуск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ушли </a:t>
            </a:r>
            <a:r>
              <a:rPr lang="ru-RU" b="1" dirty="0" smtClean="0">
                <a:solidFill>
                  <a:prstClr val="black"/>
                </a:solidFill>
                <a:latin typeface="Calibri" panose="020F0502020204030204"/>
              </a:rPr>
              <a:t>17 студентов/ток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9616966" y="1671051"/>
            <a:ext cx="325820" cy="609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74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447500" y="1638859"/>
            <a:ext cx="564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latin typeface="Intro Light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941" y="5346551"/>
            <a:ext cx="481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Intro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757" y="2938958"/>
            <a:ext cx="71753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50" dirty="0"/>
          </a:p>
        </p:txBody>
      </p:sp>
      <p:sp>
        <p:nvSpPr>
          <p:cNvPr id="3" name="Rectangle 2"/>
          <p:cNvSpPr/>
          <p:nvPr/>
        </p:nvSpPr>
        <p:spPr>
          <a:xfrm rot="5400000">
            <a:off x="4737403" y="260332"/>
            <a:ext cx="492443" cy="467896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en-US" sz="20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en-US" alt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32039" r="32070" b="32224"/>
          <a:stretch/>
        </p:blipFill>
        <p:spPr>
          <a:xfrm>
            <a:off x="10340050" y="0"/>
            <a:ext cx="1851950" cy="1040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040" y="308484"/>
            <a:ext cx="10043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Общие баллы успеваемости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студентов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 всем программам постоянной и продолжающейся форм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обучения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525780" y="1927860"/>
          <a:ext cx="5105400" cy="4488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143027"/>
              </p:ext>
            </p:extLst>
          </p:nvPr>
        </p:nvGraphicFramePr>
        <p:xfrm>
          <a:off x="704190" y="1447965"/>
          <a:ext cx="10505082" cy="4885916"/>
        </p:xfrm>
        <a:graphic>
          <a:graphicData uri="http://schemas.openxmlformats.org/drawingml/2006/table">
            <a:tbl>
              <a:tblPr/>
              <a:tblGrid>
                <a:gridCol w="3666398">
                  <a:extLst>
                    <a:ext uri="{9D8B030D-6E8A-4147-A177-3AD203B41FA5}">
                      <a16:colId xmlns:a16="http://schemas.microsoft.com/office/drawing/2014/main" val="2879923291"/>
                    </a:ext>
                  </a:extLst>
                </a:gridCol>
                <a:gridCol w="488854">
                  <a:extLst>
                    <a:ext uri="{9D8B030D-6E8A-4147-A177-3AD203B41FA5}">
                      <a16:colId xmlns:a16="http://schemas.microsoft.com/office/drawing/2014/main" val="4191217388"/>
                    </a:ext>
                  </a:extLst>
                </a:gridCol>
                <a:gridCol w="488854">
                  <a:extLst>
                    <a:ext uri="{9D8B030D-6E8A-4147-A177-3AD203B41FA5}">
                      <a16:colId xmlns:a16="http://schemas.microsoft.com/office/drawing/2014/main" val="2181837281"/>
                    </a:ext>
                  </a:extLst>
                </a:gridCol>
                <a:gridCol w="483582">
                  <a:extLst>
                    <a:ext uri="{9D8B030D-6E8A-4147-A177-3AD203B41FA5}">
                      <a16:colId xmlns:a16="http://schemas.microsoft.com/office/drawing/2014/main" val="1784332519"/>
                    </a:ext>
                  </a:extLst>
                </a:gridCol>
                <a:gridCol w="488854">
                  <a:extLst>
                    <a:ext uri="{9D8B030D-6E8A-4147-A177-3AD203B41FA5}">
                      <a16:colId xmlns:a16="http://schemas.microsoft.com/office/drawing/2014/main" val="3850126311"/>
                    </a:ext>
                  </a:extLst>
                </a:gridCol>
                <a:gridCol w="488854">
                  <a:extLst>
                    <a:ext uri="{9D8B030D-6E8A-4147-A177-3AD203B41FA5}">
                      <a16:colId xmlns:a16="http://schemas.microsoft.com/office/drawing/2014/main" val="2440773923"/>
                    </a:ext>
                  </a:extLst>
                </a:gridCol>
                <a:gridCol w="488854">
                  <a:extLst>
                    <a:ext uri="{9D8B030D-6E8A-4147-A177-3AD203B41FA5}">
                      <a16:colId xmlns:a16="http://schemas.microsoft.com/office/drawing/2014/main" val="395224834"/>
                    </a:ext>
                  </a:extLst>
                </a:gridCol>
                <a:gridCol w="488854">
                  <a:extLst>
                    <a:ext uri="{9D8B030D-6E8A-4147-A177-3AD203B41FA5}">
                      <a16:colId xmlns:a16="http://schemas.microsoft.com/office/drawing/2014/main" val="2767723907"/>
                    </a:ext>
                  </a:extLst>
                </a:gridCol>
                <a:gridCol w="488854">
                  <a:extLst>
                    <a:ext uri="{9D8B030D-6E8A-4147-A177-3AD203B41FA5}">
                      <a16:colId xmlns:a16="http://schemas.microsoft.com/office/drawing/2014/main" val="617177671"/>
                    </a:ext>
                  </a:extLst>
                </a:gridCol>
                <a:gridCol w="488854">
                  <a:extLst>
                    <a:ext uri="{9D8B030D-6E8A-4147-A177-3AD203B41FA5}">
                      <a16:colId xmlns:a16="http://schemas.microsoft.com/office/drawing/2014/main" val="1913400120"/>
                    </a:ext>
                  </a:extLst>
                </a:gridCol>
                <a:gridCol w="488854">
                  <a:extLst>
                    <a:ext uri="{9D8B030D-6E8A-4147-A177-3AD203B41FA5}">
                      <a16:colId xmlns:a16="http://schemas.microsoft.com/office/drawing/2014/main" val="162941283"/>
                    </a:ext>
                  </a:extLst>
                </a:gridCol>
                <a:gridCol w="488854">
                  <a:extLst>
                    <a:ext uri="{9D8B030D-6E8A-4147-A177-3AD203B41FA5}">
                      <a16:colId xmlns:a16="http://schemas.microsoft.com/office/drawing/2014/main" val="1615384231"/>
                    </a:ext>
                  </a:extLst>
                </a:gridCol>
                <a:gridCol w="488854">
                  <a:extLst>
                    <a:ext uri="{9D8B030D-6E8A-4147-A177-3AD203B41FA5}">
                      <a16:colId xmlns:a16="http://schemas.microsoft.com/office/drawing/2014/main" val="2421412841"/>
                    </a:ext>
                  </a:extLst>
                </a:gridCol>
                <a:gridCol w="488854">
                  <a:extLst>
                    <a:ext uri="{9D8B030D-6E8A-4147-A177-3AD203B41FA5}">
                      <a16:colId xmlns:a16="http://schemas.microsoft.com/office/drawing/2014/main" val="1778343473"/>
                    </a:ext>
                  </a:extLst>
                </a:gridCol>
                <a:gridCol w="488854">
                  <a:extLst>
                    <a:ext uri="{9D8B030D-6E8A-4147-A177-3AD203B41FA5}">
                      <a16:colId xmlns:a16="http://schemas.microsoft.com/office/drawing/2014/main" val="1485679054"/>
                    </a:ext>
                  </a:extLst>
                </a:gridCol>
              </a:tblGrid>
              <a:tr h="174018">
                <a:tc gridSpan="15">
                  <a:txBody>
                    <a:bodyPr/>
                    <a:lstStyle/>
                    <a:p>
                      <a:pPr algn="ctr" rtl="0" fontAlgn="b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 осенний семестр 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327834"/>
                  </a:ext>
                </a:extLst>
              </a:tr>
              <a:tr h="174018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обучения/год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набора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LR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74772"/>
                  </a:ext>
                </a:extLst>
              </a:tr>
              <a:tr h="2848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84668"/>
                  </a:ext>
                </a:extLst>
              </a:tr>
              <a:tr h="284846"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Европейское наследие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703695"/>
                  </a:ext>
                </a:extLst>
              </a:tr>
              <a:tr h="284846"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 и коммуникация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041736"/>
                  </a:ext>
                </a:extLst>
              </a:tr>
              <a:tr h="284846"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Визуальный дизайн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758808"/>
                  </a:ext>
                </a:extLst>
              </a:tr>
              <a:tr h="284846"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Мировая политика и экономика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34937"/>
                  </a:ext>
                </a:extLst>
              </a:tr>
              <a:tr h="330031"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Международное</a:t>
                      </a:r>
                      <a:r>
                        <a:rPr lang="ru-RU" sz="16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право и право ЕС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864066"/>
                  </a:ext>
                </a:extLst>
              </a:tr>
              <a:tr h="330031"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Международное право и право ЕС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028813"/>
                  </a:ext>
                </a:extLst>
              </a:tr>
              <a:tr h="284846"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Европейское наследие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28925"/>
                  </a:ext>
                </a:extLst>
              </a:tr>
              <a:tr h="284846"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 и коммуникация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48434"/>
                  </a:ext>
                </a:extLst>
              </a:tr>
              <a:tr h="284846"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Визуальный</a:t>
                      </a:r>
                      <a:r>
                        <a:rPr lang="ru-RU" sz="16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дизайн</a:t>
                      </a:r>
                      <a:r>
                        <a:rPr lang="en-US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589291"/>
                  </a:ext>
                </a:extLst>
              </a:tr>
              <a:tr h="284846"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Мировая политика и экономика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724449"/>
                  </a:ext>
                </a:extLst>
              </a:tr>
              <a:tr h="284846"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Публичная</a:t>
                      </a:r>
                      <a:r>
                        <a:rPr lang="ru-RU" sz="16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политика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254260"/>
                  </a:ext>
                </a:extLst>
              </a:tr>
              <a:tr h="284846"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Визуальная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пластика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714705"/>
                  </a:ext>
                </a:extLst>
              </a:tr>
              <a:tr h="284846"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культурного наследия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88196"/>
                  </a:ext>
                </a:extLst>
              </a:tr>
              <a:tr h="284846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115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02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32039" r="32070" b="32224"/>
          <a:stretch/>
        </p:blipFill>
        <p:spPr>
          <a:xfrm>
            <a:off x="10363200" y="-11575"/>
            <a:ext cx="1851950" cy="1040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040" y="308484"/>
            <a:ext cx="10043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Общие баллы успеваемости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студентов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 программам постоянной формы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обучения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096000" y="1371600"/>
            <a:ext cx="0" cy="5044440"/>
          </a:xfrm>
          <a:prstGeom prst="line">
            <a:avLst/>
          </a:prstGeom>
          <a:ln w="12700">
            <a:solidFill>
              <a:srgbClr val="1F4E79">
                <a:alpha val="35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145599"/>
              </p:ext>
            </p:extLst>
          </p:nvPr>
        </p:nvGraphicFramePr>
        <p:xfrm>
          <a:off x="525780" y="1927860"/>
          <a:ext cx="5105400" cy="4488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708569"/>
              </p:ext>
            </p:extLst>
          </p:nvPr>
        </p:nvGraphicFramePr>
        <p:xfrm>
          <a:off x="6196013" y="1927225"/>
          <a:ext cx="5819775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Worksheet" r:id="rId5" imgW="5819925" imgH="2933878" progId="Excel.Sheet.12">
                  <p:embed/>
                </p:oleObj>
              </mc:Choice>
              <mc:Fallback>
                <p:oleObj name="Worksheet" r:id="rId5" imgW="5819925" imgH="29338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6013" y="1927225"/>
                        <a:ext cx="5819775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528148"/>
              </p:ext>
            </p:extLst>
          </p:nvPr>
        </p:nvGraphicFramePr>
        <p:xfrm>
          <a:off x="201930" y="1927860"/>
          <a:ext cx="575310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Worksheet" r:id="rId7" imgW="5753299" imgH="2933878" progId="Excel.Sheet.12">
                  <p:embed/>
                </p:oleObj>
              </mc:Choice>
              <mc:Fallback>
                <p:oleObj name="Worksheet" r:id="rId7" imgW="5753299" imgH="29338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1930" y="1927860"/>
                        <a:ext cx="5753100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30621" y="5276193"/>
            <a:ext cx="11088413" cy="10089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Как видим, </a:t>
            </a:r>
            <a:r>
              <a:rPr lang="ru-RU" dirty="0" smtClean="0"/>
              <a:t>успеваемость студентов постоянной формы обучения, </a:t>
            </a:r>
            <a:r>
              <a:rPr lang="ru-RU" dirty="0"/>
              <a:t>по сравнению с предыдущими</a:t>
            </a:r>
          </a:p>
          <a:p>
            <a:pPr algn="ctr"/>
            <a:r>
              <a:rPr lang="ru-RU" dirty="0"/>
              <a:t>учебными годами только на первом </a:t>
            </a:r>
            <a:r>
              <a:rPr lang="ru-RU" dirty="0" smtClean="0"/>
              <a:t>курсе, идёт </a:t>
            </a:r>
            <a:r>
              <a:rPr lang="ru-RU" dirty="0"/>
              <a:t>снижение показателей. На старших </a:t>
            </a:r>
            <a:r>
              <a:rPr lang="ru-RU" dirty="0" smtClean="0"/>
              <a:t>курсах показатели стабильны.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32039" r="32070" b="32224"/>
          <a:stretch/>
        </p:blipFill>
        <p:spPr>
          <a:xfrm>
            <a:off x="10363200" y="-11575"/>
            <a:ext cx="1851950" cy="1040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040" y="308484"/>
            <a:ext cx="10043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Общие баллы успеваемости студентов по программам продолжающейся формы обучения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096000" y="1371600"/>
            <a:ext cx="0" cy="5044440"/>
          </a:xfrm>
          <a:prstGeom prst="line">
            <a:avLst/>
          </a:prstGeom>
          <a:ln w="12700">
            <a:solidFill>
              <a:srgbClr val="1F4E79">
                <a:alpha val="35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525780" y="1927860"/>
          <a:ext cx="5105400" cy="4488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285505"/>
              </p:ext>
            </p:extLst>
          </p:nvPr>
        </p:nvGraphicFramePr>
        <p:xfrm>
          <a:off x="320040" y="1746250"/>
          <a:ext cx="5775960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Worksheet" r:id="rId5" imgW="6362899" imgH="2752814" progId="Excel.Sheet.12">
                  <p:embed/>
                </p:oleObj>
              </mc:Choice>
              <mc:Fallback>
                <p:oleObj name="Worksheet" r:id="rId5" imgW="6362899" imgH="27528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040" y="1746250"/>
                        <a:ext cx="5775960" cy="290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975941"/>
              </p:ext>
            </p:extLst>
          </p:nvPr>
        </p:nvGraphicFramePr>
        <p:xfrm>
          <a:off x="6096000" y="1746250"/>
          <a:ext cx="5775960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Worksheet" r:id="rId7" imgW="6362899" imgH="2752814" progId="Excel.Sheet.12">
                  <p:embed/>
                </p:oleObj>
              </mc:Choice>
              <mc:Fallback>
                <p:oleObj name="Worksheet" r:id="rId7" imgW="6362899" imgH="2752814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0" y="1746250"/>
                        <a:ext cx="5775960" cy="290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9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32039" r="32070" b="32224"/>
          <a:stretch/>
        </p:blipFill>
        <p:spPr>
          <a:xfrm>
            <a:off x="10363200" y="-11575"/>
            <a:ext cx="1851950" cy="1040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0661" y="198253"/>
            <a:ext cx="10043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задолженностей студентов </a:t>
            </a:r>
            <a:r>
              <a:rPr lang="ru-RU" sz="2400" b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программам </a:t>
            </a:r>
            <a:r>
              <a:rPr lang="ru-RU" sz="24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формам  обучения на момент закрытия </a:t>
            </a:r>
            <a:r>
              <a:rPr lang="ru-RU" sz="2400" b="1" dirty="0" err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сесии</a:t>
            </a:r>
            <a:endParaRPr lang="ru-RU" sz="2400" b="1" dirty="0">
              <a:solidFill>
                <a:srgbClr val="ED7D3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447253"/>
              </p:ext>
            </p:extLst>
          </p:nvPr>
        </p:nvGraphicFramePr>
        <p:xfrm>
          <a:off x="495045" y="1029250"/>
          <a:ext cx="10794130" cy="4969020"/>
        </p:xfrm>
        <a:graphic>
          <a:graphicData uri="http://schemas.openxmlformats.org/drawingml/2006/table">
            <a:tbl>
              <a:tblPr/>
              <a:tblGrid>
                <a:gridCol w="3615561">
                  <a:extLst>
                    <a:ext uri="{9D8B030D-6E8A-4147-A177-3AD203B41FA5}">
                      <a16:colId xmlns:a16="http://schemas.microsoft.com/office/drawing/2014/main" val="1869694055"/>
                    </a:ext>
                  </a:extLst>
                </a:gridCol>
                <a:gridCol w="357352">
                  <a:extLst>
                    <a:ext uri="{9D8B030D-6E8A-4147-A177-3AD203B41FA5}">
                      <a16:colId xmlns:a16="http://schemas.microsoft.com/office/drawing/2014/main" val="3251565565"/>
                    </a:ext>
                  </a:extLst>
                </a:gridCol>
                <a:gridCol w="409903">
                  <a:extLst>
                    <a:ext uri="{9D8B030D-6E8A-4147-A177-3AD203B41FA5}">
                      <a16:colId xmlns:a16="http://schemas.microsoft.com/office/drawing/2014/main" val="2668041499"/>
                    </a:ext>
                  </a:extLst>
                </a:gridCol>
                <a:gridCol w="536028">
                  <a:extLst>
                    <a:ext uri="{9D8B030D-6E8A-4147-A177-3AD203B41FA5}">
                      <a16:colId xmlns:a16="http://schemas.microsoft.com/office/drawing/2014/main" val="3605059427"/>
                    </a:ext>
                  </a:extLst>
                </a:gridCol>
                <a:gridCol w="542215">
                  <a:extLst>
                    <a:ext uri="{9D8B030D-6E8A-4147-A177-3AD203B41FA5}">
                      <a16:colId xmlns:a16="http://schemas.microsoft.com/office/drawing/2014/main" val="2718588246"/>
                    </a:ext>
                  </a:extLst>
                </a:gridCol>
                <a:gridCol w="426646">
                  <a:extLst>
                    <a:ext uri="{9D8B030D-6E8A-4147-A177-3AD203B41FA5}">
                      <a16:colId xmlns:a16="http://schemas.microsoft.com/office/drawing/2014/main" val="2271986392"/>
                    </a:ext>
                  </a:extLst>
                </a:gridCol>
                <a:gridCol w="426646">
                  <a:extLst>
                    <a:ext uri="{9D8B030D-6E8A-4147-A177-3AD203B41FA5}">
                      <a16:colId xmlns:a16="http://schemas.microsoft.com/office/drawing/2014/main" val="3091152736"/>
                    </a:ext>
                  </a:extLst>
                </a:gridCol>
                <a:gridCol w="426646">
                  <a:extLst>
                    <a:ext uri="{9D8B030D-6E8A-4147-A177-3AD203B41FA5}">
                      <a16:colId xmlns:a16="http://schemas.microsoft.com/office/drawing/2014/main" val="3683184459"/>
                    </a:ext>
                  </a:extLst>
                </a:gridCol>
                <a:gridCol w="426646">
                  <a:extLst>
                    <a:ext uri="{9D8B030D-6E8A-4147-A177-3AD203B41FA5}">
                      <a16:colId xmlns:a16="http://schemas.microsoft.com/office/drawing/2014/main" val="911801131"/>
                    </a:ext>
                  </a:extLst>
                </a:gridCol>
                <a:gridCol w="426646">
                  <a:extLst>
                    <a:ext uri="{9D8B030D-6E8A-4147-A177-3AD203B41FA5}">
                      <a16:colId xmlns:a16="http://schemas.microsoft.com/office/drawing/2014/main" val="3189079824"/>
                    </a:ext>
                  </a:extLst>
                </a:gridCol>
                <a:gridCol w="426646">
                  <a:extLst>
                    <a:ext uri="{9D8B030D-6E8A-4147-A177-3AD203B41FA5}">
                      <a16:colId xmlns:a16="http://schemas.microsoft.com/office/drawing/2014/main" val="2146654446"/>
                    </a:ext>
                  </a:extLst>
                </a:gridCol>
                <a:gridCol w="426646">
                  <a:extLst>
                    <a:ext uri="{9D8B030D-6E8A-4147-A177-3AD203B41FA5}">
                      <a16:colId xmlns:a16="http://schemas.microsoft.com/office/drawing/2014/main" val="692889101"/>
                    </a:ext>
                  </a:extLst>
                </a:gridCol>
                <a:gridCol w="426646">
                  <a:extLst>
                    <a:ext uri="{9D8B030D-6E8A-4147-A177-3AD203B41FA5}">
                      <a16:colId xmlns:a16="http://schemas.microsoft.com/office/drawing/2014/main" val="1087913912"/>
                    </a:ext>
                  </a:extLst>
                </a:gridCol>
                <a:gridCol w="426646">
                  <a:extLst>
                    <a:ext uri="{9D8B030D-6E8A-4147-A177-3AD203B41FA5}">
                      <a16:colId xmlns:a16="http://schemas.microsoft.com/office/drawing/2014/main" val="1929809651"/>
                    </a:ext>
                  </a:extLst>
                </a:gridCol>
                <a:gridCol w="426646">
                  <a:extLst>
                    <a:ext uri="{9D8B030D-6E8A-4147-A177-3AD203B41FA5}">
                      <a16:colId xmlns:a16="http://schemas.microsoft.com/office/drawing/2014/main" val="4141478762"/>
                    </a:ext>
                  </a:extLst>
                </a:gridCol>
                <a:gridCol w="1066611">
                  <a:extLst>
                    <a:ext uri="{9D8B030D-6E8A-4147-A177-3AD203B41FA5}">
                      <a16:colId xmlns:a16="http://schemas.microsoft.com/office/drawing/2014/main" val="205375808"/>
                    </a:ext>
                  </a:extLst>
                </a:gridCol>
              </a:tblGrid>
              <a:tr h="225776">
                <a:tc gridSpan="16">
                  <a:txBody>
                    <a:bodyPr/>
                    <a:lstStyle/>
                    <a:p>
                      <a:pPr algn="ctr" rtl="0" fontAlgn="b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 осенний семестр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778202"/>
                  </a:ext>
                </a:extLst>
              </a:tr>
              <a:tr h="225776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обучения/год набора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LR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28331"/>
                  </a:ext>
                </a:extLst>
              </a:tr>
              <a:tr h="4240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848581"/>
                  </a:ext>
                </a:extLst>
              </a:tr>
              <a:tr h="2257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Европейское наследие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939596"/>
                  </a:ext>
                </a:extLst>
              </a:tr>
              <a:tr h="25281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 и коммуникация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0" fontAlgn="b"/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865276"/>
                  </a:ext>
                </a:extLst>
              </a:tr>
              <a:tr h="1712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Визуальный дизайн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988787"/>
                  </a:ext>
                </a:extLst>
              </a:tr>
              <a:tr h="2257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Мировая политика и экономика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0" fontAlgn="b"/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496012"/>
                  </a:ext>
                </a:extLst>
              </a:tr>
              <a:tr h="27782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Международное</a:t>
                      </a:r>
                      <a:r>
                        <a:rPr lang="ru-RU" sz="16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право и право ЕС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0" fontAlgn="b"/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375687"/>
                  </a:ext>
                </a:extLst>
              </a:tr>
              <a:tr h="27326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Международное право и право ЕС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569211"/>
                  </a:ext>
                </a:extLst>
              </a:tr>
              <a:tr h="1934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Европейское наследие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8509"/>
                  </a:ext>
                </a:extLst>
              </a:tr>
              <a:tr h="2430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 и коммуникация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0" fontAlgn="b"/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281269"/>
                  </a:ext>
                </a:extLst>
              </a:tr>
              <a:tr h="18094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Визуальный</a:t>
                      </a:r>
                      <a:r>
                        <a:rPr lang="ru-RU" sz="16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дизайн</a:t>
                      </a:r>
                      <a:r>
                        <a:rPr lang="en-US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713490"/>
                  </a:ext>
                </a:extLst>
              </a:tr>
              <a:tr h="2257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Мировая политика и экономика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0" fontAlgn="b"/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88977"/>
                  </a:ext>
                </a:extLst>
              </a:tr>
              <a:tr h="25757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Публичная</a:t>
                      </a:r>
                      <a:r>
                        <a:rPr lang="ru-RU" sz="16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политика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0" fontAlgn="b"/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433512"/>
                  </a:ext>
                </a:extLst>
              </a:tr>
              <a:tr h="27992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Визуальная пластика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423119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культурного наследия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1" marR="13191" marT="8794" marB="87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739810"/>
                  </a:ext>
                </a:extLst>
              </a:tr>
              <a:tr h="225776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</a:t>
                      </a:r>
                      <a:r>
                        <a:rPr lang="ru-RU" sz="1400" b="1" u="sng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число задолженностей по программам</a:t>
                      </a:r>
                      <a:endParaRPr lang="en-US" sz="1400" b="1" u="sng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16566" marR="16566" marT="11044" marB="110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851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3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32039" r="32070" b="32224"/>
          <a:stretch/>
        </p:blipFill>
        <p:spPr>
          <a:xfrm>
            <a:off x="10363200" y="-11575"/>
            <a:ext cx="1851950" cy="1040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040" y="308484"/>
            <a:ext cx="1004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зимней экзаменационной сессии </a:t>
            </a:r>
            <a:r>
              <a:rPr lang="ru-RU" sz="24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2020–2021 учебного </a:t>
            </a:r>
            <a:r>
              <a:rPr lang="ru-RU" sz="2400" b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3990" y="3787754"/>
            <a:ext cx="6411310" cy="1200329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Проведя анализ успеваемости по курсам, можно отметить, что лучшая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на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четвертом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курсе постоянной формы обучения - </a:t>
            </a:r>
            <a:r>
              <a:rPr lang="ru-RU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94,0%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пятом курсе продолжающейся формы обучения- </a:t>
            </a:r>
            <a:r>
              <a:rPr lang="ru-RU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97,0%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3076" y="1409588"/>
            <a:ext cx="6096000" cy="2031325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успеваемость по итогам зимней экзаменационной сессии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уч. года составила по университету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сдавалось 2700 экзаменов из них 368 составили задолженности.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сдано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сессии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1246" y="5334924"/>
            <a:ext cx="6411310" cy="92333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спеваемости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 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курсам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1курсе постоянной формы обучения - </a:t>
            </a:r>
            <a:r>
              <a:rPr lang="ru-RU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84,0%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1 курсе продолжающейся формы обучения- </a:t>
            </a:r>
            <a:r>
              <a:rPr lang="ru-RU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66,0%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32039" r="32070" b="32224"/>
          <a:stretch/>
        </p:blipFill>
        <p:spPr>
          <a:xfrm>
            <a:off x="10363200" y="-11575"/>
            <a:ext cx="1851950" cy="1040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040" y="308484"/>
            <a:ext cx="1004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399" y="1681343"/>
            <a:ext cx="10710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Зимняя экзаменационная сессия проходила в ЕГУ в установленные сроки, согласно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графику учебного процесса на 2020-2021 учебный год и утвержденному расписанию экзаменов.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399" y="2592537"/>
            <a:ext cx="10710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плохой успеваемости студентов 1 курса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 школьная подготовка; </a:t>
            </a: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Немотивированный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специальности, крайне низкая посещаемость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занятий;</a:t>
            </a: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зачисление студентов осеннем семестре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12192000" cy="6858000"/>
          </a:xfrm>
          <a:prstGeom prst="rect">
            <a:avLst/>
          </a:prstGeom>
        </p:spPr>
      </p:pic>
      <p:sp>
        <p:nvSpPr>
          <p:cNvPr id="10" name="AutoShape 4" descr="EHU Students' Union | Студэнцкае прадстаўніцтва ЕГУ, Vilnius (20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60375" y="5255172"/>
            <a:ext cx="4204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n-US" alt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382524"/>
            <a:ext cx="76073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статистических данных студентов и причин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прерывания обучения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осеннем семестре </a:t>
            </a:r>
          </a:p>
          <a:p>
            <a:pPr algn="ctr">
              <a:defRPr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</a:t>
            </a:r>
            <a:r>
              <a:rPr lang="lt-LT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10301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139700" algn="tl" rotWithShape="0">
              <a:srgbClr val="00206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32039" r="32070" b="32224"/>
          <a:stretch/>
        </p:blipFill>
        <p:spPr>
          <a:xfrm>
            <a:off x="10363200" y="-11575"/>
            <a:ext cx="1851950" cy="104082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 flipH="1">
            <a:off x="6267448" y="1354318"/>
            <a:ext cx="27301" cy="5186182"/>
          </a:xfrm>
          <a:prstGeom prst="line">
            <a:avLst/>
          </a:prstGeom>
          <a:ln w="12700">
            <a:solidFill>
              <a:srgbClr val="1F4E79">
                <a:alpha val="35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79218" y="324171"/>
            <a:ext cx="5987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по </a:t>
            </a:r>
            <a:r>
              <a:rPr lang="ru-RU" alt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</a:t>
            </a:r>
            <a:endParaRPr lang="en-US" alt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Diagram 18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1913277793"/>
              </p:ext>
            </p:extLst>
          </p:nvPr>
        </p:nvGraphicFramePr>
        <p:xfrm>
          <a:off x="292100" y="1366801"/>
          <a:ext cx="10604500" cy="3592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007627" y="5183141"/>
            <a:ext cx="7281548" cy="1327739"/>
            <a:chOff x="194409" y="2000248"/>
            <a:chExt cx="5486397" cy="640112"/>
          </a:xfrm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194409" y="2000248"/>
              <a:ext cx="5486397" cy="64011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Rounded Rectangle 4"/>
            <p:cNvSpPr txBox="1"/>
            <p:nvPr/>
          </p:nvSpPr>
          <p:spPr>
            <a:xfrm>
              <a:off x="213157" y="2018996"/>
              <a:ext cx="4336690" cy="6026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Общее </a:t>
              </a:r>
              <a:r>
                <a:rPr lang="ru-RU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число студентов 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магистерских программах</a:t>
              </a:r>
              <a:r>
                <a:rPr lang="ru-RU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  <a:endPara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092900" y="4850394"/>
            <a:ext cx="613200" cy="902706"/>
            <a:chOff x="4061461" y="622882"/>
            <a:chExt cx="258578" cy="533899"/>
          </a:xfrm>
        </p:grpSpPr>
        <p:sp>
          <p:nvSpPr>
            <p:cNvPr id="17" name="Down Arrow 16"/>
            <p:cNvSpPr/>
            <p:nvPr/>
          </p:nvSpPr>
          <p:spPr>
            <a:xfrm>
              <a:off x="4061461" y="622882"/>
              <a:ext cx="258578" cy="533899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Down Arrow 4"/>
            <p:cNvSpPr txBox="1"/>
            <p:nvPr/>
          </p:nvSpPr>
          <p:spPr>
            <a:xfrm>
              <a:off x="4119641" y="622882"/>
              <a:ext cx="142218" cy="469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1495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4275</TotalTime>
  <Words>1127</Words>
  <Application>Microsoft Office PowerPoint</Application>
  <PresentationFormat>Widescreen</PresentationFormat>
  <Paragraphs>348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Intro Light</vt:lpstr>
      <vt:lpstr>Times New Roman</vt:lpstr>
      <vt:lpstr>Trebuchet MS</vt:lpstr>
      <vt:lpstr>Тема Office</vt:lpstr>
      <vt:lpstr>Worksheet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dssvver</dc:title>
  <dc:creator>Мисюкевич Тимофей</dc:creator>
  <cp:lastModifiedBy>Acer</cp:lastModifiedBy>
  <cp:revision>81</cp:revision>
  <dcterms:created xsi:type="dcterms:W3CDTF">2021-01-17T20:03:54Z</dcterms:created>
  <dcterms:modified xsi:type="dcterms:W3CDTF">2021-04-26T11:01:30Z</dcterms:modified>
</cp:coreProperties>
</file>